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35"/>
  </p:notesMasterIdLst>
  <p:sldIdLst>
    <p:sldId id="256" r:id="rId2"/>
    <p:sldId id="297" r:id="rId3"/>
    <p:sldId id="298" r:id="rId4"/>
    <p:sldId id="259" r:id="rId5"/>
    <p:sldId id="260" r:id="rId6"/>
    <p:sldId id="261" r:id="rId7"/>
    <p:sldId id="265" r:id="rId8"/>
    <p:sldId id="300" r:id="rId9"/>
    <p:sldId id="299" r:id="rId10"/>
    <p:sldId id="262" r:id="rId11"/>
    <p:sldId id="266" r:id="rId12"/>
    <p:sldId id="301" r:id="rId13"/>
    <p:sldId id="268" r:id="rId14"/>
    <p:sldId id="302" r:id="rId15"/>
    <p:sldId id="303" r:id="rId16"/>
    <p:sldId id="269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627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ED6-8DB7-43F6-9BE3-A8557A22E4AD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3123B-F575-45F1-B817-F307BCFC38F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5538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80E616-63A2-43AB-95CD-9BC34972AEBF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6AB5DC-622F-4D79-AF4E-F103B2ABC7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09468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E616-63A2-43AB-95CD-9BC34972AEBF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B5DC-622F-4D79-AF4E-F103B2AB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6285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E616-63A2-43AB-95CD-9BC34972AEBF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B5DC-622F-4D79-AF4E-F103B2AB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6106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E616-63A2-43AB-95CD-9BC34972AEBF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B5DC-622F-4D79-AF4E-F103B2AB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6923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80E616-63A2-43AB-95CD-9BC34972AEBF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66AB5DC-622F-4D79-AF4E-F103B2ABC7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2081618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E616-63A2-43AB-95CD-9BC34972AEBF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B5DC-622F-4D79-AF4E-F103B2AB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0550903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E616-63A2-43AB-95CD-9BC34972AEBF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B5DC-622F-4D79-AF4E-F103B2AB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4018165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E616-63A2-43AB-95CD-9BC34972AEBF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B5DC-622F-4D79-AF4E-F103B2AB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6226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E616-63A2-43AB-95CD-9BC34972AEBF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B5DC-622F-4D79-AF4E-F103B2AB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3521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C780E616-63A2-43AB-95CD-9BC34972AEBF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66AB5DC-622F-4D79-AF4E-F103B2ABC7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925881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C780E616-63A2-43AB-95CD-9BC34972AEBF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66AB5DC-622F-4D79-AF4E-F103B2ABC7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78217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780E616-63A2-43AB-95CD-9BC34972AEBF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6AB5DC-622F-4D79-AF4E-F103B2ABC7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141815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15DEDD7-7B31-4EF1-B7C7-5AEE3208C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3636" y="954923"/>
            <a:ext cx="4664428" cy="4504620"/>
          </a:xfrm>
        </p:spPr>
        <p:txBody>
          <a:bodyPr>
            <a:normAutofit/>
          </a:bodyPr>
          <a:lstStyle/>
          <a:p>
            <a:r>
              <a:rPr lang="pl-PL" sz="4800" dirty="0"/>
              <a:t>Europejski Tydzień </a:t>
            </a:r>
            <a:r>
              <a:rPr lang="pl-PL" sz="4800" dirty="0" err="1" smtClean="0"/>
              <a:t>ŚwiadomoŚCI</a:t>
            </a:r>
            <a:r>
              <a:rPr lang="pl-PL" sz="4800" dirty="0" smtClean="0"/>
              <a:t> </a:t>
            </a:r>
            <a:r>
              <a:rPr lang="pl-PL" sz="4800" dirty="0"/>
              <a:t>Dysleksji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2367" y="5572664"/>
            <a:ext cx="4408039" cy="841803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2"/>
                </a:solidFill>
              </a:rPr>
              <a:t>4–10 PAŹDZIERNIKA</a:t>
            </a:r>
            <a:r>
              <a:rPr lang="pl-PL" dirty="0">
                <a:solidFill>
                  <a:schemeClr val="bg2"/>
                </a:solidFill>
              </a:rPr>
              <a:t> </a:t>
            </a:r>
            <a:r>
              <a:rPr lang="pl-PL" sz="2000" dirty="0">
                <a:solidFill>
                  <a:schemeClr val="bg2"/>
                </a:solidFill>
              </a:rPr>
              <a:t>2021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38C1DCA4-FAFA-4B39-88BD-9D497C56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972" y="6371549"/>
            <a:ext cx="30861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Opracowanie: Katarzyna </a:t>
            </a:r>
            <a:r>
              <a:rPr lang="pl-PL" dirty="0" err="1"/>
              <a:t>Kocyło</a:t>
            </a:r>
            <a:endParaRPr lang="pl-PL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242CC7A-3D6E-47A4-B9D1-860978459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74630" y="0"/>
            <a:ext cx="396188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Jedyny w tłumie">
            <a:extLst>
              <a:ext uri="{FF2B5EF4-FFF2-40B4-BE49-F238E27FC236}">
                <a16:creationId xmlns="" xmlns:a16="http://schemas.microsoft.com/office/drawing/2014/main" id="{19D47AAE-3962-41BC-A38B-DE9B65674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431" r="24241"/>
          <a:stretch/>
        </p:blipFill>
        <p:spPr>
          <a:xfrm>
            <a:off x="5182110" y="10"/>
            <a:ext cx="3961890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1518139"/>
            <a:ext cx="6840760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Myśli głównie obrazami i uczuciami, nie dźwiękami i słowami (słaby dialog wewnętrzny – nie słyszy swoich myśli).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Ciężko jest mu przywrócić tok myślenia, gdy został on w jakiś sposób zakłócony, np. gdy jego wypowiedź została przerwana.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Może być często nazywany "zapominalskim". </a:t>
            </a:r>
          </a:p>
          <a:p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DEBE2918-7E76-437E-B36D-3055113DAE2B}"/>
              </a:ext>
            </a:extLst>
          </p:cNvPr>
          <p:cNvSpPr txBox="1"/>
          <p:nvPr/>
        </p:nvSpPr>
        <p:spPr>
          <a:xfrm>
            <a:off x="1187624" y="332656"/>
            <a:ext cx="70567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Pamięć i poznanie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2348880"/>
            <a:ext cx="6912768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Pracowity.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ogromną potrzebę osiągnięć i zdobywania wyznaczonych przez siebie celów.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Zdecydowany, wytrzymały, odporny, nieustępliwy.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Hojny.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Empatyczny, dbający o innych.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Otwarty i świadomy.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Spontaniczny. 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301CF2BE-4940-474E-9D38-E0BCFEC2B24E}"/>
              </a:ext>
            </a:extLst>
          </p:cNvPr>
          <p:cNvSpPr txBox="1"/>
          <p:nvPr/>
        </p:nvSpPr>
        <p:spPr>
          <a:xfrm>
            <a:off x="1187624" y="332656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Zachowanie, Zdrowie, Rozwój i Osobowość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minusy</a:t>
            </a:r>
            <a:r>
              <a:rPr lang="en-US" sz="3800" spc="200" dirty="0">
                <a:solidFill>
                  <a:srgbClr val="2A1A00"/>
                </a:solidFill>
              </a:rPr>
              <a:t> </a:t>
            </a:r>
            <a:r>
              <a:rPr lang="en-US" sz="3800" spc="200" dirty="0" err="1">
                <a:solidFill>
                  <a:srgbClr val="2A1A00"/>
                </a:solidFill>
              </a:rPr>
              <a:t>dyslektyków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725186" y="260648"/>
            <a:ext cx="4311310" cy="6408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en-US" sz="16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Cechy</a:t>
            </a:r>
            <a:r>
              <a: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ogólne</a:t>
            </a:r>
            <a:endParaRPr lang="en-US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potrafi czytać ani literować na wyższym poziomie.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Uważa się za mało inteligentnego, ma bardzo </a:t>
            </a:r>
            <a:r>
              <a:rPr lang="pl-PL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niską </a:t>
            </a: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samoocenę, łatwo wpada w frustrację i gniew podczas czytania i testów szkolnych.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Sprawia wrażenia wyalienowanego, marzyciela, łatwo traci poczucie czasu.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Przejawia trudności w skupieniu uwagi, łatwo się rozprasza, sprawia wrażenie „podekscytowanego” lub „marzyciela”.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Niezdarny, niezborny, nie sprawdza się w grach zespołowych.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Często wolno pracuje.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problemy z podsumowywaniem, przedstawianiem w skrócie.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Widoczne problemy z odpowiadaniem na egzaminach, testach na otwarte pytania.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Częste trudności w nauce języka obcego.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 odpowiednim rozplanowaniem czasu, materiałów, zadań. </a:t>
            </a:r>
          </a:p>
        </p:txBody>
      </p:sp>
    </p:spTree>
    <p:extLst>
      <p:ext uri="{BB962C8B-B14F-4D97-AF65-F5344CB8AC3E}">
        <p14:creationId xmlns="" xmlns:p14="http://schemas.microsoft.com/office/powerpoint/2010/main" val="32562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2822039"/>
            <a:ext cx="7200800" cy="60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Często się spóźnia, opuszcza spotkania.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1C91A57D-8845-4A76-A41E-E8E4D413454C}"/>
              </a:ext>
            </a:extLst>
          </p:cNvPr>
          <p:cNvSpPr txBox="1"/>
          <p:nvPr/>
        </p:nvSpPr>
        <p:spPr>
          <a:xfrm>
            <a:off x="1187624" y="332656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Matematyka </a:t>
            </a:r>
            <a:b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organizacja czasu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02498" y="1700808"/>
            <a:ext cx="7185926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Kiepska pamięć do kolejności faktów i informacji, których sam nie doświadczył. </a:t>
            </a:r>
          </a:p>
          <a:p>
            <a:endParaRPr lang="pl-PL" sz="2800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1C91A57D-8845-4A76-A41E-E8E4D413454C}"/>
              </a:ext>
            </a:extLst>
          </p:cNvPr>
          <p:cNvSpPr txBox="1"/>
          <p:nvPr/>
        </p:nvSpPr>
        <p:spPr>
          <a:xfrm>
            <a:off x="1187624" y="332656"/>
            <a:ext cx="70567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Pamięć i poznanie</a:t>
            </a:r>
          </a:p>
        </p:txBody>
      </p:sp>
    </p:spTree>
    <p:extLst>
      <p:ext uri="{BB962C8B-B14F-4D97-AF65-F5344CB8AC3E}">
        <p14:creationId xmlns="" xmlns:p14="http://schemas.microsoft.com/office/powerpoint/2010/main" val="288474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objawy</a:t>
            </a:r>
            <a:r>
              <a:rPr lang="en-US" sz="3800" spc="200" dirty="0">
                <a:solidFill>
                  <a:srgbClr val="2A1A00"/>
                </a:solidFill>
              </a:rPr>
              <a:t> </a:t>
            </a:r>
            <a:r>
              <a:rPr lang="pl-PL" sz="3800" spc="200" dirty="0">
                <a:solidFill>
                  <a:srgbClr val="2A1A00"/>
                </a:solidFill>
              </a:rPr>
              <a:t>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725186" y="260648"/>
            <a:ext cx="4311310" cy="6408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Mówiąc o ryzyku dysleksji, odnosimy go do wieku przedszkolnego, gdy można już łatwo zaobserwować pewne objawy, które w wieku późniejszym mogą zaowocować dysleksją.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Dziecko charakteryzuje nie gotowość szkolna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(brak gotowości szkolnej), rozwój jest nieharmonijny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powodu opóźnień w rozwoju funkcji uczestniczących w czytaniu i pisaniu.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Jeśli problemy pomimo pomocy w nauce utrzymują się przez czas zerówki i klasy pierwszej, potwierdza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wcześniejsze przypuszczenie dysleksji.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ryzyku dysleksji nie powinno się mówić dłużej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niż do drugiej klasy szkoły podstawowej. Błędne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szkodliwe jest założenie, że dysleksja może być wykryta dopiero w czwartej klasie podstawówki.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Dziecko dyslektyczne potrzebuje pomocy specjalistycznej w formie zabaw już w wieku </a:t>
            </a:r>
            <a:r>
              <a:rPr lang="pl-PL" sz="16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poniemowlęcym</a:t>
            </a: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zajęć korekcyjno-kompensacyjnych w wieku przedszkolnym.</a:t>
            </a:r>
          </a:p>
        </p:txBody>
      </p:sp>
    </p:spTree>
    <p:extLst>
      <p:ext uri="{BB962C8B-B14F-4D97-AF65-F5344CB8AC3E}">
        <p14:creationId xmlns="" xmlns:p14="http://schemas.microsoft.com/office/powerpoint/2010/main" val="141458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2348880"/>
            <a:ext cx="7128792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Ryzyko wystąpienia dysleksji jest prawdopodobne w przypadku: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obciążenia genetycznego (występowanie dysleksji w rodzinie),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ciąży i porodu o nieprawidłowym przebiegu,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dysharmonijnego rozwoju psychomotorycznego. 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E4A4868F-B2DD-4BB1-9908-5EE70F69AA7A}"/>
              </a:ext>
            </a:extLst>
          </p:cNvPr>
          <p:cNvSpPr txBox="1"/>
          <p:nvPr/>
        </p:nvSpPr>
        <p:spPr>
          <a:xfrm>
            <a:off x="1187624" y="332656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Ryzyko wystąpienia dysleksji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Symptomy ryzyka 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725186" y="260648"/>
            <a:ext cx="4311310" cy="6408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Mała sprawność ruchowa, dziecko późno zaczyna chodzić, siadać, może </a:t>
            </a:r>
            <a:b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ogóle nie raczkować.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Mała sprawność ruchowa rąk, problemy z zapinanie guzików, zabawami manualnymi nawlekanie koralików.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Słaba koordynacja wzrokowo-ruchowa, niechęć do zabaw ruchowych.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Opóźniona lateralizacja, używanie zamiennie prawej i lewej ręki.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Zaburzenia w rozwoju postrzegania wzrokowego i pamięci wzrokowej, problemy z układaniem puzzli.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Opóźniony rozwój mowy: posługiwanie się neologizmami, przekręcanie wyrazów, nieprawidłowa artykulacja.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9E5CA66-F634-4B1A-9358-F7076A007DC0}"/>
              </a:ext>
            </a:extLst>
          </p:cNvPr>
          <p:cNvSpPr txBox="1"/>
          <p:nvPr/>
        </p:nvSpPr>
        <p:spPr>
          <a:xfrm>
            <a:off x="698949" y="465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Wiek przedszkolny (3–5 lat)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6988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Symptomy ryzyka 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725186" y="0"/>
            <a:ext cx="431131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Obniżona sprawność ruchowa, problemy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uczeniem się, np. jazdy na nartach, utrzymaniem równowagi.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wykonywaniem precyzyjnych ruchów, np. jedzenie nożem i widelcem.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lateralizacją – oburęczność.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w określeniu prawe-lewe.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 rysowanych złożonych figur geometrycznych, szlaczków.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Trudność z syntezą i analizą, dziecku trudno przychodzi wyodrębnienie pewnych elementów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całości lub ich połączeniem w całość.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Błędne używanie wyrażeń przyimkowych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„nad-pod”, „wewnątrz-na zewnątrz”, „za-przed”.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Błędna wymowa, przekręcanie trudniejszych wyrazów, częste błędy gramatyczne. Mylenie nazw podobnych fonetycznie.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Kłopoty z zapamiętywaniem wierszyków, piosenek, większej ilości poleceń w tym samym czasie.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 pierwszych próbach pisanie lustrzanego odbicia liter.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Kłopoty z nauką czytania, dziecko czyta wolno, głoskując, przekręcając wyrazy, nie rozumie przeczytanego tekstu.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Orientacja w czasie jest problemem, trudności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odróżnieniu pór roku, godzin na zegarze.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9E5CA66-F634-4B1A-9358-F7076A007DC0}"/>
              </a:ext>
            </a:extLst>
          </p:cNvPr>
          <p:cNvSpPr txBox="1"/>
          <p:nvPr/>
        </p:nvSpPr>
        <p:spPr>
          <a:xfrm>
            <a:off x="698949" y="465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Klasa 0 (6–7 lat)</a:t>
            </a:r>
          </a:p>
        </p:txBody>
      </p:sp>
    </p:spTree>
    <p:extLst>
      <p:ext uri="{BB962C8B-B14F-4D97-AF65-F5344CB8AC3E}">
        <p14:creationId xmlns="" xmlns:p14="http://schemas.microsoft.com/office/powerpoint/2010/main" val="355292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Symptomy ryzyka 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725186" y="0"/>
            <a:ext cx="431131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Motoryka duża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Obniżona sprawność ruchowa, problemy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uczeniem się, np. jazdy na rowerze, niechęć do uczestniczenia w ruchowych grach zespołowych, kłopoty z zapamiętywaniem układów gimnastycznych i tanecznych.</a:t>
            </a:r>
          </a:p>
          <a:p>
            <a:pPr lvl="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Motoryka mała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Mała ruchliwość rąk </a:t>
            </a:r>
            <a:r>
              <a:rPr lang="pl-PL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,problemy </a:t>
            </a: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wykonywaniem precyzyjnych ruchów, myciem, jedzeniem, itp.</a:t>
            </a:r>
          </a:p>
          <a:p>
            <a:pPr lvl="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Lateralizacja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Oburęczność, lub niewielka przewaga sprawności jednej ręki.</a:t>
            </a:r>
          </a:p>
          <a:p>
            <a:pPr lvl="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Koordynacja wzrokowo-ruchowa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koordynacją oko-ręka (rzucanie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celu).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Dziecko niechętnie i brzydko rysuje, pisząc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mieści się w liniach, zagina "ośle uszy".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Zła technika trzymania przedmiotu do pisania, zbyt mocny chwyt i nacisk na papier,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powoduje szybkie męczenie się ręki.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9E5CA66-F634-4B1A-9358-F7076A007DC0}"/>
              </a:ext>
            </a:extLst>
          </p:cNvPr>
          <p:cNvSpPr txBox="1"/>
          <p:nvPr/>
        </p:nvSpPr>
        <p:spPr>
          <a:xfrm>
            <a:off x="698949" y="465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Wiek szkolny (klasy I–III)</a:t>
            </a:r>
          </a:p>
        </p:txBody>
      </p:sp>
    </p:spTree>
    <p:extLst>
      <p:ext uri="{BB962C8B-B14F-4D97-AF65-F5344CB8AC3E}">
        <p14:creationId xmlns="" xmlns:p14="http://schemas.microsoft.com/office/powerpoint/2010/main" val="263703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800" spc="200">
                <a:solidFill>
                  <a:srgbClr val="2A1A00"/>
                </a:solidFill>
              </a:rPr>
              <a:t>CECHY DYSLEKTYKÓW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932040" y="188640"/>
            <a:ext cx="4104456" cy="6480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en-US" sz="20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Cechy</a:t>
            </a:r>
            <a:r>
              <a:rPr 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ogólne</a:t>
            </a:r>
            <a:endParaRPr lang="en-US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Często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uważany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leniwego</a:t>
            </a:r>
            <a:r>
              <a:rPr lang="en-U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niedo</a:t>
            </a: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rzałego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wystarcza</a:t>
            </a: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ąco</a:t>
            </a:r>
            <a:r>
              <a:rPr lang="en-U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en-U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stara</a:t>
            </a: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cego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sprawia</a:t>
            </a: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ącego</a:t>
            </a:r>
            <a:r>
              <a:rPr lang="en-U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kłopoty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wychowawcze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Wypada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dobrze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podczas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egzaminów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ustnych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gorze</a:t>
            </a: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podczas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pisemnych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jest 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wystarcza</a:t>
            </a: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ją</a:t>
            </a:r>
            <a:r>
              <a:rPr lang="en-U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zły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nauce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", by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otrzymać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dodatkow</a:t>
            </a: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en-U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szkoły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lepiej</a:t>
            </a:r>
            <a:r>
              <a:rPr lang="en-U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uczy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en-U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doświadczenie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praktyczne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demonstracje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eksperymenty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obserwacje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wizualne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</a:t>
            </a: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generalizowaniem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przyswoj</a:t>
            </a: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niem</a:t>
            </a:r>
            <a:r>
              <a:rPr lang="en-U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zastosowaniem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zasad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228411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Symptomy ryzyka 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725186" y="0"/>
            <a:ext cx="431131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Funkcje wzrokowo-przestrzenne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 odróżnianiem podobnych kształtów graficznych, na przykład liter: m-n, l-ł-t, p-g-b-d.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Mylenie: od – do.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wyodrębnianiem elementów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całości lub próbą połączenia poszczególnych elementów w całość(analiza i synteza wzrokowa). </a:t>
            </a:r>
          </a:p>
          <a:p>
            <a:pPr lvl="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Funkcje słuchowo-językowe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Wadliwa wymowa, dziecko w dalszym ciągu przekręca wyrazy, przestawia głoski, sylaby, popełnia błędy gramatyczne.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Zaburzenia słuchu fonemowego – mylenie podobnych głosek z-s, b-p, k-g, zwrotów podobnych fonetycznie.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opuszczaniem, dodawaniem cząstek słów, sylab czy głosek.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 poprawnym stosowaniem zwrotów: nad-pod, za-przed, wewnątrz-na zewnątrz.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 rozpoznawaniem i tworzeniem rymów i aliteracji.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9E5CA66-F634-4B1A-9358-F7076A007DC0}"/>
              </a:ext>
            </a:extLst>
          </p:cNvPr>
          <p:cNvSpPr txBox="1"/>
          <p:nvPr/>
        </p:nvSpPr>
        <p:spPr>
          <a:xfrm>
            <a:off x="698949" y="465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Wiek szkolny (klasy I–III)</a:t>
            </a:r>
          </a:p>
        </p:txBody>
      </p:sp>
    </p:spTree>
    <p:extLst>
      <p:ext uri="{BB962C8B-B14F-4D97-AF65-F5344CB8AC3E}">
        <p14:creationId xmlns="" xmlns:p14="http://schemas.microsoft.com/office/powerpoint/2010/main" val="666566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Symptomy ryzyka 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725186" y="400690"/>
            <a:ext cx="4311310" cy="5188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Pamięć fonologiczna, sekwencyjna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 zapamiętywaniem sekwencji nazw </a:t>
            </a:r>
            <a:r>
              <a:rPr lang="pl-PL" sz="16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:. dni tygodnia, nazw miesięcy.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zapamiętaniem wierszy, piosenek, większej ilości poleceń.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Utrudnione zapamiętanie tabliczki mnożenia.</a:t>
            </a:r>
          </a:p>
          <a:p>
            <a:pPr lvl="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Orientacja w schemacie ciała i przestrzeni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Czasami zapisywanie liter, cyfr od prawej do lewej strony lub odzwierciedlanie.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odróżnieniem strony prawej od lewej.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Mylenie od – do oraz liter m-n, l-ł-t, p-g-b-d.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9E5CA66-F634-4B1A-9358-F7076A007DC0}"/>
              </a:ext>
            </a:extLst>
          </p:cNvPr>
          <p:cNvSpPr txBox="1"/>
          <p:nvPr/>
        </p:nvSpPr>
        <p:spPr>
          <a:xfrm>
            <a:off x="698949" y="465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Wiek szkolny (klasy I–III)</a:t>
            </a:r>
          </a:p>
        </p:txBody>
      </p:sp>
    </p:spTree>
    <p:extLst>
      <p:ext uri="{BB962C8B-B14F-4D97-AF65-F5344CB8AC3E}">
        <p14:creationId xmlns="" xmlns:p14="http://schemas.microsoft.com/office/powerpoint/2010/main" val="394627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Symptomy ryzyka 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725186" y="400690"/>
            <a:ext cx="4311310" cy="5188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Czytanie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Wolne tempo czytania – mała ilość błędów. Prymitywna technika czytania -głoskowanie, sylabizowanie, słabe rozumienie przeczytanego tekstu. 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Bardzo szybkie tempo czytania – wiele błędów. Domyślanie się przez dziecko znaczenia tekstu na podstawie kontekstu. Często błędne, słabe rozumienie przeczytanego tekstu. </a:t>
            </a:r>
          </a:p>
          <a:p>
            <a:pPr marL="742950" lvl="1" indent="-2857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Występowanie pojedynczych objawów: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niewłaściwe tempo czytania,</a:t>
            </a:r>
          </a:p>
          <a:p>
            <a:pPr marL="742950" lvl="1" indent="-2857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technika czytania nieodpowiednia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poziomu edukacyjnego dziecka.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9E5CA66-F634-4B1A-9358-F7076A007DC0}"/>
              </a:ext>
            </a:extLst>
          </p:cNvPr>
          <p:cNvSpPr txBox="1"/>
          <p:nvPr/>
        </p:nvSpPr>
        <p:spPr>
          <a:xfrm>
            <a:off x="698949" y="465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Wiek szkolny (klasy I–III)</a:t>
            </a:r>
          </a:p>
        </p:txBody>
      </p:sp>
    </p:spTree>
    <p:extLst>
      <p:ext uri="{BB962C8B-B14F-4D97-AF65-F5344CB8AC3E}">
        <p14:creationId xmlns="" xmlns:p14="http://schemas.microsoft.com/office/powerpoint/2010/main" val="3917802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Symptomy ryzyka 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725186" y="116632"/>
            <a:ext cx="4167294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2000" b="1" dirty="0"/>
              <a:t>Pisanie</a:t>
            </a:r>
            <a:r>
              <a:rPr lang="pl-PL" b="1" dirty="0"/>
              <a:t/>
            </a:r>
            <a:br>
              <a:rPr lang="pl-PL" b="1" dirty="0"/>
            </a:br>
            <a:r>
              <a:rPr lang="pl-PL" dirty="0"/>
              <a:t>Trudności związane z opóźnieniem funkcji wzrokowych:</a:t>
            </a:r>
            <a:endParaRPr lang="pl-PL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Popełnianie licznych błędów podczas przepisywania tekstu.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Zapamiętanie alfabetu dalej stanowi trudność.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przyswojeniem kształtu liter rzadziej występujących lub o skomplikowanej strukturze (F, H, Ł, G), mylenie liter o podobnym kształcie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l-t-ł, m-n, u-y, o-a-e, a-ą, e-ę lub liter różniących się położeniem w przestrzeni: p-b-d-g, m-w, n-u.</a:t>
            </a:r>
          </a:p>
          <a:p>
            <a:pPr lvl="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dirty="0"/>
              <a:t>Trudności związane z opóźnieniem funkcji </a:t>
            </a:r>
            <a:br>
              <a:rPr lang="pl-PL" dirty="0"/>
            </a:br>
            <a:r>
              <a:rPr lang="pl-PL" dirty="0"/>
              <a:t>słuchowo-językowych: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Ogromne trudności w pisaniu ze słuchu.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Mylenie liter z-s, w-f, d-t, k-g.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 zapisywaniem zmiękczeń (głoski i-j),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także z zapisem głosek nosowych ą-om, ę-en.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Nagminne opuszczanie, dodawanie, przestawianie, podwajanie liter i sylab.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Pisanie wyrazów bezsensownych.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9E5CA66-F634-4B1A-9358-F7076A007DC0}"/>
              </a:ext>
            </a:extLst>
          </p:cNvPr>
          <p:cNvSpPr txBox="1"/>
          <p:nvPr/>
        </p:nvSpPr>
        <p:spPr>
          <a:xfrm>
            <a:off x="698949" y="465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Wiek szkolny (klasy I–III)</a:t>
            </a:r>
          </a:p>
        </p:txBody>
      </p:sp>
    </p:spTree>
    <p:extLst>
      <p:ext uri="{BB962C8B-B14F-4D97-AF65-F5344CB8AC3E}">
        <p14:creationId xmlns="" xmlns:p14="http://schemas.microsoft.com/office/powerpoint/2010/main" val="325995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Symptomy ryzyka 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817539" y="1162940"/>
            <a:ext cx="4218957" cy="349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2000" b="1" dirty="0"/>
              <a:t>Pisanie</a:t>
            </a:r>
            <a:r>
              <a:rPr lang="pl-PL" b="1" dirty="0"/>
              <a:t/>
            </a:r>
            <a:br>
              <a:rPr lang="pl-PL" b="1" dirty="0"/>
            </a:br>
            <a:r>
              <a:rPr lang="pl-PL" dirty="0"/>
              <a:t>Trudności związane z opóźnieniem koordynacji wzrokowo-ruchowej:</a:t>
            </a:r>
            <a:endParaRPr lang="pl-PL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Niewłaściwe trzymanie ołówka, pióra,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dziecko trzyma je za mocno, co powoduje szybsze męczenie się ręki.</a:t>
            </a:r>
          </a:p>
          <a:p>
            <a:pPr marL="171450" lvl="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Niewłaściwe połączenia liter, nieprzestrzeganie linii w zeszycie, litery niewłaściwych kształtów, pismo jest mało czytelne</a:t>
            </a:r>
          </a:p>
          <a:p>
            <a:pPr lvl="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endParaRPr lang="pl-PL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9E5CA66-F634-4B1A-9358-F7076A007DC0}"/>
              </a:ext>
            </a:extLst>
          </p:cNvPr>
          <p:cNvSpPr txBox="1"/>
          <p:nvPr/>
        </p:nvSpPr>
        <p:spPr>
          <a:xfrm>
            <a:off x="698949" y="465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Wiek szkolny (klasy I–III)</a:t>
            </a:r>
          </a:p>
        </p:txBody>
      </p:sp>
    </p:spTree>
    <p:extLst>
      <p:ext uri="{BB962C8B-B14F-4D97-AF65-F5344CB8AC3E}">
        <p14:creationId xmlns="" xmlns:p14="http://schemas.microsoft.com/office/powerpoint/2010/main" val="401169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Symptomy ryzyka 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817539" y="0"/>
            <a:ext cx="4218957" cy="6597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2000" b="1" dirty="0"/>
              <a:t>Motoryka duża</a:t>
            </a:r>
          </a:p>
          <a:p>
            <a:pPr marL="17145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Obniżona sprawność ruchowa, problemy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uczeniem się, np. jazdy na rowerze, niechęć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uczestniczenia w grach zespołowych, kłopoty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zapamiętywaniem układów gimnastycznych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tanecznych.</a:t>
            </a:r>
          </a:p>
          <a:p>
            <a:pPr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2000" b="1" dirty="0"/>
              <a:t>Motoryka mała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w wykonywaniu precyzyjnych ruchów rękami</a:t>
            </a:r>
          </a:p>
          <a:p>
            <a:pPr lvl="0"/>
            <a:r>
              <a:rPr lang="pl-PL" b="1" dirty="0"/>
              <a:t>Lateralizacja</a:t>
            </a:r>
            <a:endParaRPr lang="pl-PL" sz="2400" dirty="0"/>
          </a:p>
          <a:p>
            <a:pPr marL="171450" lvl="1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Oburęczność, lub niewielka przewaga jednej ręki.</a:t>
            </a:r>
          </a:p>
          <a:p>
            <a:pPr lvl="0"/>
            <a:r>
              <a:rPr lang="pl-PL" sz="2100" b="1" dirty="0"/>
              <a:t>Koordynacja wzrokowo-ruchowa</a:t>
            </a:r>
          </a:p>
          <a:p>
            <a:pPr marL="171450" lvl="1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koordynacją oko-ręka (rzucanie do celu).</a:t>
            </a:r>
          </a:p>
          <a:p>
            <a:pPr marL="171450" lvl="1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Dziecko niechętnie i brzydko rysuje, pisząc nie mieści się w liniach, zagina "ośle uszy".</a:t>
            </a:r>
          </a:p>
          <a:p>
            <a:pPr marL="171450" lvl="1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Zła technika trzymania przedmiotu do pisania, zbyt mocny chwyt i nacisk na papier, co powoduje szybkie męczenie się ręki.</a:t>
            </a:r>
          </a:p>
          <a:p>
            <a:pPr lvl="0"/>
            <a:r>
              <a:rPr lang="pl-PL" b="1" dirty="0"/>
              <a:t>Funkcje wzrokowe</a:t>
            </a:r>
            <a:endParaRPr lang="pl-PL" sz="2400" dirty="0"/>
          </a:p>
          <a:p>
            <a:pPr marL="171450" lvl="1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wyodrębnianiem elementów z całości lub próbą połączenia poszczególnych elementów w całość(analiza i synteza wzrokowa)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9E5CA66-F634-4B1A-9358-F7076A007DC0}"/>
              </a:ext>
            </a:extLst>
          </p:cNvPr>
          <p:cNvSpPr txBox="1"/>
          <p:nvPr/>
        </p:nvSpPr>
        <p:spPr>
          <a:xfrm>
            <a:off x="698949" y="465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Wiek szkolny (klasy IV–VIII)</a:t>
            </a:r>
          </a:p>
        </p:txBody>
      </p:sp>
    </p:spTree>
    <p:extLst>
      <p:ext uri="{BB962C8B-B14F-4D97-AF65-F5344CB8AC3E}">
        <p14:creationId xmlns="" xmlns:p14="http://schemas.microsoft.com/office/powerpoint/2010/main" val="4008877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Symptomy ryzyka 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817539" y="0"/>
            <a:ext cx="4218957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2000" b="1" dirty="0"/>
              <a:t>Funkcje słuchowo-językowe</a:t>
            </a:r>
          </a:p>
          <a:p>
            <a:pPr marL="17145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Przekręcanie złożonych wyrazów, częste spooneryzmy, przestawianie głosek, sylab, popełnia błędy gramatyczne.</a:t>
            </a:r>
          </a:p>
          <a:p>
            <a:pPr marL="17145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Zaburzenia słuchu fonemowego – mylenie podobnych głosek z-s, b-p, k-g, zwrotów podobnych fonetycznie.</a:t>
            </a:r>
          </a:p>
          <a:p>
            <a:pPr marL="17145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opuszczaniem, dodawaniem cząstek słów, sylab, głosek.</a:t>
            </a:r>
          </a:p>
          <a:p>
            <a:pPr marL="17145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 poprawnym stosowaniem zwrotów: nad-pod, za-przed, wewnątrz-na zewnątrz.</a:t>
            </a:r>
          </a:p>
          <a:p>
            <a:pPr marL="17145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trudności z rozpoznawaniem i tworzeniem rymów i aliteracji.</a:t>
            </a:r>
          </a:p>
          <a:p>
            <a:pPr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2000" b="1" dirty="0"/>
              <a:t>Pamięć fonologiczna, sekwencyjna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 zapamiętaniem sekwencji nazw np. nazw miesięcy.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zapamiętaniem dłuższych wierszy, piosenek, skomplikowanych poleceń.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Utrudnione zapamiętanie liter alfabetu, skomplikowanych terminów.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przy korzystaniu z tabliczki mnożenia i przy wykonywaniu prostych obliczeń </a:t>
            </a:r>
            <a:b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pamięci.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9E5CA66-F634-4B1A-9358-F7076A007DC0}"/>
              </a:ext>
            </a:extLst>
          </p:cNvPr>
          <p:cNvSpPr txBox="1"/>
          <p:nvPr/>
        </p:nvSpPr>
        <p:spPr>
          <a:xfrm>
            <a:off x="698949" y="465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Wiek szkolny (klasy IV–VIII)</a:t>
            </a:r>
          </a:p>
        </p:txBody>
      </p:sp>
    </p:spTree>
    <p:extLst>
      <p:ext uri="{BB962C8B-B14F-4D97-AF65-F5344CB8AC3E}">
        <p14:creationId xmlns="" xmlns:p14="http://schemas.microsoft.com/office/powerpoint/2010/main" val="3032107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Symptomy ryzyka 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817539" y="0"/>
            <a:ext cx="4218957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2000" b="1" dirty="0"/>
              <a:t>Orientacja w schemacie ciała </a:t>
            </a:r>
            <a:br>
              <a:rPr lang="pl-PL" sz="2000" b="1" dirty="0"/>
            </a:br>
            <a:r>
              <a:rPr lang="pl-PL" sz="2000" b="1" dirty="0"/>
              <a:t>i przestrzeni </a:t>
            </a:r>
          </a:p>
          <a:p>
            <a:pPr marL="171450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w odróżnieniu prawe-lewe.</a:t>
            </a:r>
          </a:p>
          <a:p>
            <a:pPr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2000" b="1" dirty="0"/>
              <a:t>Orientacja w czasie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z zapamiętaniem terminów, </a:t>
            </a:r>
            <a:b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dat, chronologii zdarzeń.</a:t>
            </a:r>
          </a:p>
          <a:p>
            <a:pPr lvl="0"/>
            <a:r>
              <a:rPr lang="pl-PL" sz="2000" b="1" dirty="0"/>
              <a:t>Czytanie</a:t>
            </a:r>
          </a:p>
          <a:p>
            <a:pPr marL="171450" lvl="1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Prymitywna technika czytania – głoskowanie, sylabizowanie, słabe rozumienie przeczytanego tekstu. </a:t>
            </a:r>
          </a:p>
          <a:p>
            <a:pPr marL="171450" lvl="1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Bardzo szybkie tempo czytania – wiele błędów. Domyślanie się przez dziecko znaczenia tekstu na podstawie kontekstu. Często błędne, słabe rozumienie przeczytanego tekstu. </a:t>
            </a:r>
          </a:p>
          <a:p>
            <a:pPr marL="171450" lvl="1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Dziecko nie lubi czytać, niewiele rozumie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przeczytanego tekstu.</a:t>
            </a:r>
          </a:p>
          <a:p>
            <a:pPr marL="17145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endParaRPr lang="pl-PL" sz="1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9E5CA66-F634-4B1A-9358-F7076A007DC0}"/>
              </a:ext>
            </a:extLst>
          </p:cNvPr>
          <p:cNvSpPr txBox="1"/>
          <p:nvPr/>
        </p:nvSpPr>
        <p:spPr>
          <a:xfrm>
            <a:off x="698949" y="465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Wiek szkolny (klasy IV–VIII)</a:t>
            </a:r>
          </a:p>
        </p:txBody>
      </p:sp>
    </p:spTree>
    <p:extLst>
      <p:ext uri="{BB962C8B-B14F-4D97-AF65-F5344CB8AC3E}">
        <p14:creationId xmlns="" xmlns:p14="http://schemas.microsoft.com/office/powerpoint/2010/main" val="1083454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3800" spc="200" dirty="0">
                <a:solidFill>
                  <a:srgbClr val="2A1A00"/>
                </a:solidFill>
              </a:rPr>
              <a:t>Symptomy ryzyka dysleksji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825114" y="0"/>
            <a:ext cx="4218957" cy="6858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2000" b="1" dirty="0"/>
              <a:t>Pisanie</a:t>
            </a:r>
          </a:p>
          <a:p>
            <a:pPr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Pomimo znajomości zasad poprawnej pisowni popełnianie błędów ortograficznych.</a:t>
            </a:r>
          </a:p>
          <a:p>
            <a:pPr marL="0" lvl="1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związane z opóźnieniem funkcji wzrokowo-przestrzennych:</a:t>
            </a:r>
          </a:p>
          <a:p>
            <a:pPr marL="171450" lvl="1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Popełnianie licznych błędów podczas przepisywania tekstu.</a:t>
            </a:r>
          </a:p>
          <a:p>
            <a:pPr marL="171450" lvl="1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Zapamiętanie alfabetu stanowi trudność.</a:t>
            </a:r>
          </a:p>
          <a:p>
            <a:pPr marL="171450" lvl="1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Mylenie liter o podobnym kształcie</a:t>
            </a:r>
            <a:r>
              <a:rPr lang="pl-PL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l-t-ł, m-n, u-y, o-a-e, a-ą, e-ę</a:t>
            </a: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lub liter różniących się położeniem w przestrzeni: </a:t>
            </a:r>
            <a:r>
              <a:rPr lang="pl-PL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p-b-d-g, m-w, n-u</a:t>
            </a: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1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związane z opóźnieniem funkcji słuchowo-językowych:</a:t>
            </a:r>
          </a:p>
          <a:p>
            <a:pPr marL="171450" lvl="1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Ogromne trudności w pisaniu ze słuchu.</a:t>
            </a:r>
          </a:p>
          <a:p>
            <a:pPr marL="171450" lvl="1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Mylenie liter </a:t>
            </a:r>
            <a:r>
              <a:rPr lang="pl-PL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z-s, w-f, d-t, k-g.</a:t>
            </a:r>
          </a:p>
          <a:p>
            <a:pPr marL="171450" lvl="1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 zapisywaniem zmiękczeń (głoski i-j),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także z zapisem głosek nosowych </a:t>
            </a:r>
            <a:r>
              <a:rPr lang="pl-PL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ą-om, ę-en</a:t>
            </a: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lvl="1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Nagminne opuszczanie, dodawanie, przestawianie, podwajanie liter i sylab.</a:t>
            </a:r>
          </a:p>
          <a:p>
            <a:pPr marL="0" lvl="1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</a:pPr>
            <a:r>
              <a:rPr lang="pl-PL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Trudności związane z opóźnieniem koordynacji wzrokowo-ruchowej:</a:t>
            </a:r>
          </a:p>
          <a:p>
            <a:pPr marL="171450" lvl="1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Niewłaściwe trzymanie ołówka, pióra, dziecko trzyma je za mocno, co powoduje szybsze zmęczenie się ręki.</a:t>
            </a:r>
          </a:p>
          <a:p>
            <a:pPr marL="171450" lvl="1" indent="-171450" defTabSz="8001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Niewłaściwe połączenia liter, litery niewłaściwych kształtów, pismo jest mało czytelne.</a:t>
            </a:r>
            <a:endParaRPr lang="pl-PL" sz="1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9E5CA66-F634-4B1A-9358-F7076A007DC0}"/>
              </a:ext>
            </a:extLst>
          </p:cNvPr>
          <p:cNvSpPr txBox="1"/>
          <p:nvPr/>
        </p:nvSpPr>
        <p:spPr>
          <a:xfrm>
            <a:off x="698949" y="465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Wiek szkolny (klasy IV–VIII)</a:t>
            </a:r>
          </a:p>
        </p:txBody>
      </p:sp>
    </p:spTree>
    <p:extLst>
      <p:ext uri="{BB962C8B-B14F-4D97-AF65-F5344CB8AC3E}">
        <p14:creationId xmlns="" xmlns:p14="http://schemas.microsoft.com/office/powerpoint/2010/main" val="371640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=""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ytuł 1">
            <a:extLst>
              <a:ext uri="{FF2B5EF4-FFF2-40B4-BE49-F238E27FC236}">
                <a16:creationId xmlns="" xmlns:a16="http://schemas.microsoft.com/office/drawing/2014/main" id="{A437F4E0-B22A-4EEA-BEAD-00B74DD5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5837"/>
            <a:ext cx="8001003" cy="1113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pc="200" dirty="0" err="1"/>
              <a:t>Sławni</a:t>
            </a:r>
            <a:r>
              <a:rPr lang="en-US" spc="200" dirty="0"/>
              <a:t> </a:t>
            </a:r>
            <a:r>
              <a:rPr lang="en-US" spc="200" dirty="0" err="1"/>
              <a:t>dyslektycy</a:t>
            </a:r>
            <a:endParaRPr lang="en-US" spc="200" dirty="0"/>
          </a:p>
        </p:txBody>
      </p:sp>
      <p:sp>
        <p:nvSpPr>
          <p:cNvPr id="72" name="Freeform: Shape 71">
            <a:extLst>
              <a:ext uri="{FF2B5EF4-FFF2-40B4-BE49-F238E27FC236}">
                <a16:creationId xmlns=""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006736"/>
            <a:ext cx="9143999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pole tekstowe 30">
            <a:extLst>
              <a:ext uri="{FF2B5EF4-FFF2-40B4-BE49-F238E27FC236}">
                <a16:creationId xmlns="" xmlns:a16="http://schemas.microsoft.com/office/drawing/2014/main" id="{7E9153A6-9D02-477B-8E55-1670DAC0DC62}"/>
              </a:ext>
            </a:extLst>
          </p:cNvPr>
          <p:cNvSpPr txBox="1"/>
          <p:nvPr/>
        </p:nvSpPr>
        <p:spPr>
          <a:xfrm>
            <a:off x="1043609" y="48137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Agatha Christie 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="" xmlns:a16="http://schemas.microsoft.com/office/drawing/2014/main" id="{CB98DB01-F00D-42C5-BEE3-395AB90550F0}"/>
              </a:ext>
            </a:extLst>
          </p:cNvPr>
          <p:cNvSpPr txBox="1"/>
          <p:nvPr/>
        </p:nvSpPr>
        <p:spPr>
          <a:xfrm>
            <a:off x="4571999" y="461658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Albert Einstein</a:t>
            </a:r>
          </a:p>
        </p:txBody>
      </p:sp>
      <p:pic>
        <p:nvPicPr>
          <p:cNvPr id="33" name="Symbol zastępczy zawartości 12" descr="Agatha-Christie.jpg">
            <a:extLst>
              <a:ext uri="{FF2B5EF4-FFF2-40B4-BE49-F238E27FC236}">
                <a16:creationId xmlns="" xmlns:a16="http://schemas.microsoft.com/office/drawing/2014/main" id="{08CF355C-173A-4961-AE28-018A278B61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9668" y="1666799"/>
            <a:ext cx="2927245" cy="292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Symbol zastępczy zawartości 13" descr="Obraz zawierający tekst, osoba&#10;&#10;Opis wygenerowany automatycznie">
            <a:extLst>
              <a:ext uri="{FF2B5EF4-FFF2-40B4-BE49-F238E27FC236}">
                <a16:creationId xmlns="" xmlns:a16="http://schemas.microsoft.com/office/drawing/2014/main" id="{2CEF91A9-1C6B-4050-A142-17CC9D0C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81"/>
          <a:stretch/>
        </p:blipFill>
        <p:spPr>
          <a:xfrm>
            <a:off x="4427984" y="1628800"/>
            <a:ext cx="4012160" cy="292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564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D7DB4DF3-6B96-4C12-B282-CC282D30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none" dirty="0">
                <a:solidFill>
                  <a:schemeClr val="accent1"/>
                </a:solidFill>
              </a:rPr>
              <a:t>Widzenie, czytanie literowanie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FAD3BB7-D32F-4FB8-941D-0DE180B6F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874516"/>
            <a:ext cx="7633742" cy="4866851"/>
          </a:xfrm>
        </p:spPr>
        <p:txBody>
          <a:bodyPr>
            <a:noAutofit/>
          </a:bodyPr>
          <a:lstStyle/>
          <a:p>
            <a:pPr marL="171450" lvl="0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Narzeka na zawroty, bóle głowy lub doświadcza bólu brzucha podczas czytania.</a:t>
            </a:r>
            <a:endParaRPr lang="en-US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Zdezorientowany przez litery, liczby, słowa, sekwencje lub słowne tłumaczenie. </a:t>
            </a:r>
            <a:endParaRPr lang="en-US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Czytanie i pisanie cechuje się dużą powtarzalnością, skłonnością do dodawania, przemieszczania, omijania, zastępowania i przestawiania liter, </a:t>
            </a:r>
            <a:br>
              <a:rPr lang="pl-PL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cyfr lub/i wyrazów</a:t>
            </a:r>
            <a:endParaRPr lang="en-US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Skarży się na czucie i widzenie nieistniejących ruchów podczas czytania, pisania albo przepisywania. </a:t>
            </a:r>
            <a:endParaRPr lang="en-US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Może mieć bardzo dobry wzrok, być bardzo spostrzegawczy lub wręcz przeciwnie. </a:t>
            </a:r>
            <a:endParaRPr lang="en-US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Sprawia wrażenie osoby mającej problemy ze wzrokiem, jednakże badania okulistyczne tego nie potwierdzają. </a:t>
            </a:r>
            <a:endParaRPr lang="en-US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Czyta ze słabym zrozumieniem, pomimo wielokrotnego czytania tego samego tekstu. </a:t>
            </a:r>
            <a:endParaRPr lang="en-US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Szczególne problemy z większymi częściami tekstu, w których użyta jest "nieprzyjazna" czcionka, np. Times New Roman.</a:t>
            </a:r>
            <a:endParaRPr lang="en-US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Literuje fonetycznie i niekonsekwentnie. </a:t>
            </a:r>
            <a:endParaRPr lang="en-US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61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=""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ytuł 1">
            <a:extLst>
              <a:ext uri="{FF2B5EF4-FFF2-40B4-BE49-F238E27FC236}">
                <a16:creationId xmlns="" xmlns:a16="http://schemas.microsoft.com/office/drawing/2014/main" id="{A437F4E0-B22A-4EEA-BEAD-00B74DD5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5837"/>
            <a:ext cx="8001003" cy="1113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pc="200" dirty="0" err="1"/>
              <a:t>Sławni</a:t>
            </a:r>
            <a:r>
              <a:rPr lang="en-US" spc="200" dirty="0"/>
              <a:t> </a:t>
            </a:r>
            <a:r>
              <a:rPr lang="en-US" spc="200" dirty="0" err="1"/>
              <a:t>dyslektycy</a:t>
            </a:r>
            <a:endParaRPr lang="en-US" spc="200" dirty="0"/>
          </a:p>
        </p:txBody>
      </p:sp>
      <p:sp>
        <p:nvSpPr>
          <p:cNvPr id="72" name="Freeform: Shape 71">
            <a:extLst>
              <a:ext uri="{FF2B5EF4-FFF2-40B4-BE49-F238E27FC236}">
                <a16:creationId xmlns=""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006736"/>
            <a:ext cx="9143999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Obraz 10" descr="Hans Christian Anderson.jpg">
            <a:extLst>
              <a:ext uri="{FF2B5EF4-FFF2-40B4-BE49-F238E27FC236}">
                <a16:creationId xmlns="" xmlns:a16="http://schemas.microsoft.com/office/drawing/2014/main" id="{909E951A-34B6-4317-95A6-7A98165579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65114"/>
            <a:ext cx="2574796" cy="346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7D274AD-0488-4E77-BEBA-6AB54099F53D}"/>
              </a:ext>
            </a:extLst>
          </p:cNvPr>
          <p:cNvSpPr txBox="1"/>
          <p:nvPr/>
        </p:nvSpPr>
        <p:spPr>
          <a:xfrm>
            <a:off x="-1305719" y="525573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l-PL" b="1" dirty="0"/>
              <a:t>Hans Christian Andersen</a:t>
            </a:r>
          </a:p>
        </p:txBody>
      </p:sp>
      <p:pic>
        <p:nvPicPr>
          <p:cNvPr id="13" name="Obraz 12" descr="jan matejko.jpg">
            <a:extLst>
              <a:ext uri="{FF2B5EF4-FFF2-40B4-BE49-F238E27FC236}">
                <a16:creationId xmlns="" xmlns:a16="http://schemas.microsoft.com/office/drawing/2014/main" id="{D6E27807-D34B-44C0-A17C-D35EC4533D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6969" y="1740518"/>
            <a:ext cx="2419172" cy="347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E8920EC8-63EF-4F9D-BD82-EB4DBE0382B6}"/>
              </a:ext>
            </a:extLst>
          </p:cNvPr>
          <p:cNvSpPr txBox="1"/>
          <p:nvPr/>
        </p:nvSpPr>
        <p:spPr>
          <a:xfrm>
            <a:off x="3064941" y="5255730"/>
            <a:ext cx="292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Jan Matejko</a:t>
            </a:r>
          </a:p>
        </p:txBody>
      </p:sp>
      <p:pic>
        <p:nvPicPr>
          <p:cNvPr id="15" name="Obraz 14" descr="Ludwig van Beethoven.jpg">
            <a:extLst>
              <a:ext uri="{FF2B5EF4-FFF2-40B4-BE49-F238E27FC236}">
                <a16:creationId xmlns="" xmlns:a16="http://schemas.microsoft.com/office/drawing/2014/main" id="{383530E2-6828-4902-B48E-B62597E470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0706" y="1740518"/>
            <a:ext cx="2989431" cy="346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15D3671E-EF0E-4D58-A7F4-A4CC99B916AD}"/>
              </a:ext>
            </a:extLst>
          </p:cNvPr>
          <p:cNvSpPr txBox="1"/>
          <p:nvPr/>
        </p:nvSpPr>
        <p:spPr>
          <a:xfrm>
            <a:off x="6225333" y="5291916"/>
            <a:ext cx="270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Ludwig van Beethoven</a:t>
            </a:r>
          </a:p>
        </p:txBody>
      </p:sp>
    </p:spTree>
    <p:extLst>
      <p:ext uri="{BB962C8B-B14F-4D97-AF65-F5344CB8AC3E}">
        <p14:creationId xmlns="" xmlns:p14="http://schemas.microsoft.com/office/powerpoint/2010/main" val="20860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=""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ytuł 1">
            <a:extLst>
              <a:ext uri="{FF2B5EF4-FFF2-40B4-BE49-F238E27FC236}">
                <a16:creationId xmlns="" xmlns:a16="http://schemas.microsoft.com/office/drawing/2014/main" id="{A437F4E0-B22A-4EEA-BEAD-00B74DD5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5837"/>
            <a:ext cx="8001003" cy="1113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pc="200" dirty="0" err="1"/>
              <a:t>Sławni</a:t>
            </a:r>
            <a:r>
              <a:rPr lang="en-US" spc="200" dirty="0"/>
              <a:t> </a:t>
            </a:r>
            <a:r>
              <a:rPr lang="en-US" spc="200" dirty="0" err="1"/>
              <a:t>dyslektycy</a:t>
            </a:r>
            <a:endParaRPr lang="en-US" spc="200" dirty="0"/>
          </a:p>
        </p:txBody>
      </p:sp>
      <p:sp>
        <p:nvSpPr>
          <p:cNvPr id="72" name="Freeform: Shape 71">
            <a:extLst>
              <a:ext uri="{FF2B5EF4-FFF2-40B4-BE49-F238E27FC236}">
                <a16:creationId xmlns=""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006736"/>
            <a:ext cx="9143999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Obraz 16" descr="Pablo Picasso.jpg">
            <a:extLst>
              <a:ext uri="{FF2B5EF4-FFF2-40B4-BE49-F238E27FC236}">
                <a16:creationId xmlns="" xmlns:a16="http://schemas.microsoft.com/office/drawing/2014/main" id="{88921BEE-B957-43E1-83E0-74687F2EAA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3229" y="1611978"/>
            <a:ext cx="2956106" cy="346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pole tekstowe 17">
            <a:extLst>
              <a:ext uri="{FF2B5EF4-FFF2-40B4-BE49-F238E27FC236}">
                <a16:creationId xmlns="" xmlns:a16="http://schemas.microsoft.com/office/drawing/2014/main" id="{4B6C3D1B-0A35-47F6-839A-4562B03E0213}"/>
              </a:ext>
            </a:extLst>
          </p:cNvPr>
          <p:cNvSpPr txBox="1"/>
          <p:nvPr/>
        </p:nvSpPr>
        <p:spPr>
          <a:xfrm>
            <a:off x="2122417" y="5220983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Pablo Picasso</a:t>
            </a:r>
          </a:p>
        </p:txBody>
      </p:sp>
      <p:pic>
        <p:nvPicPr>
          <p:cNvPr id="19" name="Obraz 18" descr="Thomas Eddison.png">
            <a:extLst>
              <a:ext uri="{FF2B5EF4-FFF2-40B4-BE49-F238E27FC236}">
                <a16:creationId xmlns="" xmlns:a16="http://schemas.microsoft.com/office/drawing/2014/main" id="{17791241-BBA6-455B-BEBB-16922280C1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0598" r="14474"/>
          <a:stretch/>
        </p:blipFill>
        <p:spPr>
          <a:xfrm>
            <a:off x="286800" y="1611977"/>
            <a:ext cx="2468879" cy="346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pole tekstowe 19">
            <a:extLst>
              <a:ext uri="{FF2B5EF4-FFF2-40B4-BE49-F238E27FC236}">
                <a16:creationId xmlns="" xmlns:a16="http://schemas.microsoft.com/office/drawing/2014/main" id="{3B5C0123-76E1-485D-BC21-68192601974B}"/>
              </a:ext>
            </a:extLst>
          </p:cNvPr>
          <p:cNvSpPr txBox="1"/>
          <p:nvPr/>
        </p:nvSpPr>
        <p:spPr>
          <a:xfrm>
            <a:off x="-408614" y="523093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Thomas </a:t>
            </a:r>
            <a:r>
              <a:rPr lang="pl-PL" b="1" dirty="0" err="1"/>
              <a:t>Eddison</a:t>
            </a:r>
            <a:endParaRPr lang="pl-PL" b="1" dirty="0"/>
          </a:p>
        </p:txBody>
      </p:sp>
      <p:pic>
        <p:nvPicPr>
          <p:cNvPr id="22" name="Obraz 21" descr="Walt Disney.jpg">
            <a:extLst>
              <a:ext uri="{FF2B5EF4-FFF2-40B4-BE49-F238E27FC236}">
                <a16:creationId xmlns="" xmlns:a16="http://schemas.microsoft.com/office/drawing/2014/main" id="{F7B4D8B7-B782-444C-B194-D279F72683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1358" y="1611977"/>
            <a:ext cx="2720843" cy="346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pole tekstowe 22">
            <a:extLst>
              <a:ext uri="{FF2B5EF4-FFF2-40B4-BE49-F238E27FC236}">
                <a16:creationId xmlns="" xmlns:a16="http://schemas.microsoft.com/office/drawing/2014/main" id="{65A51689-713E-4C1C-AAE2-FE58D4869851}"/>
              </a:ext>
            </a:extLst>
          </p:cNvPr>
          <p:cNvSpPr txBox="1"/>
          <p:nvPr/>
        </p:nvSpPr>
        <p:spPr>
          <a:xfrm>
            <a:off x="5517543" y="5173895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Walt Disney</a:t>
            </a:r>
          </a:p>
        </p:txBody>
      </p:sp>
    </p:spTree>
    <p:extLst>
      <p:ext uri="{BB962C8B-B14F-4D97-AF65-F5344CB8AC3E}">
        <p14:creationId xmlns="" xmlns:p14="http://schemas.microsoft.com/office/powerpoint/2010/main" val="14957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=""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ytuł 1">
            <a:extLst>
              <a:ext uri="{FF2B5EF4-FFF2-40B4-BE49-F238E27FC236}">
                <a16:creationId xmlns="" xmlns:a16="http://schemas.microsoft.com/office/drawing/2014/main" id="{A437F4E0-B22A-4EEA-BEAD-00B74DD5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5837"/>
            <a:ext cx="8001003" cy="1113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pc="200" dirty="0" err="1"/>
              <a:t>Sławni</a:t>
            </a:r>
            <a:r>
              <a:rPr lang="en-US" spc="200" dirty="0"/>
              <a:t> </a:t>
            </a:r>
            <a:r>
              <a:rPr lang="en-US" spc="200" dirty="0" err="1"/>
              <a:t>dyslektycy</a:t>
            </a:r>
            <a:endParaRPr lang="en-US" spc="200" dirty="0"/>
          </a:p>
        </p:txBody>
      </p:sp>
      <p:sp>
        <p:nvSpPr>
          <p:cNvPr id="72" name="Freeform: Shape 71">
            <a:extLst>
              <a:ext uri="{FF2B5EF4-FFF2-40B4-BE49-F238E27FC236}">
                <a16:creationId xmlns=""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006736"/>
            <a:ext cx="9143999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FF856AEA-BD3E-4799-84BB-88DAEF648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-6344" r="6344"/>
          <a:stretch/>
        </p:blipFill>
        <p:spPr bwMode="auto">
          <a:xfrm>
            <a:off x="-102419" y="1595553"/>
            <a:ext cx="3109008" cy="346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3FDA27FE-EF28-48DC-B454-0A6886DC0E7F}"/>
              </a:ext>
            </a:extLst>
          </p:cNvPr>
          <p:cNvSpPr txBox="1"/>
          <p:nvPr/>
        </p:nvSpPr>
        <p:spPr>
          <a:xfrm>
            <a:off x="-335803" y="51432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Leonardo da Vinci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FB86E65-5CBC-4B5A-BF63-5B20351DA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5573"/>
          <a:stretch/>
        </p:blipFill>
        <p:spPr bwMode="auto">
          <a:xfrm>
            <a:off x="3131840" y="1574773"/>
            <a:ext cx="3004697" cy="346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4C8EF9AB-FFDD-4ED3-876C-156C9841191E}"/>
              </a:ext>
            </a:extLst>
          </p:cNvPr>
          <p:cNvSpPr txBox="1"/>
          <p:nvPr/>
        </p:nvSpPr>
        <p:spPr>
          <a:xfrm>
            <a:off x="2469076" y="51004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Magic</a:t>
            </a:r>
            <a:r>
              <a:rPr lang="pl-PL" b="1" dirty="0"/>
              <a:t> Johnson</a:t>
            </a:r>
          </a:p>
        </p:txBody>
      </p:sp>
      <p:pic>
        <p:nvPicPr>
          <p:cNvPr id="15" name="Obraz 14" descr="Jacek Zakowski.jpg">
            <a:extLst>
              <a:ext uri="{FF2B5EF4-FFF2-40B4-BE49-F238E27FC236}">
                <a16:creationId xmlns="" xmlns:a16="http://schemas.microsoft.com/office/drawing/2014/main" id="{248372DC-EC1A-425F-93BB-4F57CDB18B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595552"/>
            <a:ext cx="2599347" cy="344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6DD860DB-5F11-442E-8E46-FD5222704C56}"/>
              </a:ext>
            </a:extLst>
          </p:cNvPr>
          <p:cNvSpPr txBox="1"/>
          <p:nvPr/>
        </p:nvSpPr>
        <p:spPr>
          <a:xfrm>
            <a:off x="4714620" y="502912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Jacek Żakowski</a:t>
            </a:r>
          </a:p>
        </p:txBody>
      </p:sp>
    </p:spTree>
    <p:extLst>
      <p:ext uri="{BB962C8B-B14F-4D97-AF65-F5344CB8AC3E}">
        <p14:creationId xmlns="" xmlns:p14="http://schemas.microsoft.com/office/powerpoint/2010/main" val="41863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3FB0E1E6-598C-4135-A904-42E14F5ADA8B}"/>
              </a:ext>
            </a:extLst>
          </p:cNvPr>
          <p:cNvSpPr txBox="1"/>
          <p:nvPr/>
        </p:nvSpPr>
        <p:spPr>
          <a:xfrm>
            <a:off x="1227237" y="692696"/>
            <a:ext cx="70567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Przydatna strona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2CBEBC12-9A35-4C0C-AC95-DEEBAB4156F6}"/>
              </a:ext>
            </a:extLst>
          </p:cNvPr>
          <p:cNvSpPr txBox="1"/>
          <p:nvPr/>
        </p:nvSpPr>
        <p:spPr>
          <a:xfrm>
            <a:off x="1162666" y="2580819"/>
            <a:ext cx="7185926" cy="169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</a:pPr>
            <a:r>
              <a:rPr lang="pl-PL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Polskie Towarzystwo Dysleksji</a:t>
            </a:r>
          </a:p>
          <a:p>
            <a:pPr lvl="0" algn="ctr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</a:pPr>
            <a:r>
              <a:rPr lang="pl-PL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www.ptd.edu.pl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40541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D7DB4DF3-6B96-4C12-B282-CC282D30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none" dirty="0">
                <a:solidFill>
                  <a:schemeClr val="accent1"/>
                </a:solidFill>
              </a:rPr>
              <a:t>Słyszenie i mowa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FAD3BB7-D32F-4FB8-941D-0DE180B6F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38" y="1632204"/>
            <a:ext cx="7633742" cy="4101052"/>
          </a:xfrm>
        </p:spPr>
        <p:txBody>
          <a:bodyPr>
            <a:normAutofit/>
          </a:bodyPr>
          <a:lstStyle/>
          <a:p>
            <a:pPr lvl="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wyczulony słuch, może słyszeć słowa, które nie zostały powiedziane lub zniekształcać to, co zostało powiedziane. Łatwo rozpraszają go bodźce słuchowe. </a:t>
            </a: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Przejawia trudności z powiedzeniem tego, co myśli, używa nie poprawnych zwrotów, nie kończy zdań, pod wpływem stresu jąka się, źle wymawia długie słowa, podczas mówienia przestawia zwroty, słowa, sylaby.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04730" y="2561925"/>
            <a:ext cx="7056784" cy="3392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trudności z pisaniem i przepisywaniem, trzyma przyrząd do pisania w niecodzienny, niezwykły sposób, charakter pisma jest zmienny lub nieczytelny.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Może być oburęczny, często ma problemy </a:t>
            </a:r>
            <a:br>
              <a:rPr lang="pl-PL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lateralizacją, myli lewo z prawo, nad z pod.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Przejawia trudności w zauważaniu i korygowaniu własnych błędów popełnionych w pracy. 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00B63D5E-4AE7-492F-A50F-D1237E905309}"/>
              </a:ext>
            </a:extLst>
          </p:cNvPr>
          <p:cNvSpPr txBox="1"/>
          <p:nvPr/>
        </p:nvSpPr>
        <p:spPr>
          <a:xfrm>
            <a:off x="1187624" y="332656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Pisanie i zdolności motoryczne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23628" y="2132856"/>
            <a:ext cx="6984776" cy="447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trudności z określeniem, organizacją czasu i byciem na czas.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Przejawia trudności z uczeniem się informacji lub zadań występujących w jakiejś określonej kolejności.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Pomaga sobie liczeniem na palcach lub innymi sztuczkami, zna poprawne odpowiedzi, ale nie potrafi podać rozwiązania na papierze.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Umie liczyć, ale ma trudności z liczeniem obiektów i w posługiwaniu się z pieniędzmi.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Potrafi rozwiązywać proste równania, ale nie udaje mu się rozwiązywać zadań tekstowych; nie daje sobie rady z wyższą matematyką.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Rozumie arytmetykę, ma duże problemy z zadaniami, nie potrafi zrozumieć algebry czy wyższej matematyki. 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0A8A11DD-ECDB-4991-8E97-777937DA1F1E}"/>
              </a:ext>
            </a:extLst>
          </p:cNvPr>
          <p:cNvSpPr txBox="1"/>
          <p:nvPr/>
        </p:nvSpPr>
        <p:spPr>
          <a:xfrm>
            <a:off x="1187624" y="332656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Matematyka </a:t>
            </a:r>
            <a:b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organizacja czasu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1628800"/>
            <a:ext cx="6696744" cy="429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Posiada wspaniałą pamięć </a:t>
            </a:r>
            <a:r>
              <a:rPr lang="pl-PL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długotrwałą </a:t>
            </a:r>
            <a:r>
              <a:rPr lang="pl-PL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zwłaszcza, jeżeli chodzi o doświadczenia, zdarzenia, lokalizacje i twarze.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Postrzega świat w wielu wymiarach – używając wszystkich zmysłów.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Widzi „większy obraz”, nie skupia się na detalach.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tendencje do holistycznego sposobu postrzegania informacji, zadań, które ma jeszcze wykonać. 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D64E3A54-A819-42F7-8939-810BF527757F}"/>
              </a:ext>
            </a:extLst>
          </p:cNvPr>
          <p:cNvSpPr txBox="1"/>
          <p:nvPr/>
        </p:nvSpPr>
        <p:spPr>
          <a:xfrm>
            <a:off x="1187624" y="332656"/>
            <a:ext cx="70567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Pamięć i poznanie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51620" y="2056686"/>
            <a:ext cx="6840760" cy="512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Wyjątkowo niechlujny, niezorganizowany lub wręcz przesadnie zorganizowany i porządny.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Może być klasowym klownem, może sprawiać kłopoty wychowawcze lub być bardzo cichy i zamknięty w sobie.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Niektóre stadia rozwojowe mogą u niego wystąpić dużo wcześniej lub dużo później, tyczy się to między innymi: mówienia, raczkowania, chodzenia, wiązania butów.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Może mieć skłonności do: infekcji usznych, alergii, wrażliwości na jedzenie (zawartych w nich dodatkach lub chemikaliach).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Sypia bardzo twardo lub bardzo płytko, przejawia skłonność do moczenia nocnego, niezależnie od wieku.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Zazwyczaj wysoka lub niska odporność na ból.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Silne poczucie sprawiedliwości, wrażliwy emocjonalnie, dąży do perfekcji. </a:t>
            </a:r>
          </a:p>
          <a:p>
            <a: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Błędy i objawy znacząco nasilają się wraz z zakłopotaniem, chorobą,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stresem lub pod presją czasu. </a:t>
            </a:r>
          </a:p>
          <a:p>
            <a:endParaRPr lang="pl-PL" sz="1600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C94BDA73-1F43-42FC-9721-81B8C40EBB21}"/>
              </a:ext>
            </a:extLst>
          </p:cNvPr>
          <p:cNvSpPr txBox="1"/>
          <p:nvPr/>
        </p:nvSpPr>
        <p:spPr>
          <a:xfrm>
            <a:off x="1187624" y="332656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Zachowanie, zdrowie, rozwój i osobowość</a:t>
            </a:r>
          </a:p>
        </p:txBody>
      </p:sp>
    </p:spTree>
    <p:extLst>
      <p:ext uri="{BB962C8B-B14F-4D97-AF65-F5344CB8AC3E}">
        <p14:creationId xmlns="" xmlns:p14="http://schemas.microsoft.com/office/powerpoint/2010/main" val="209209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09B90-1371-43A5-B53E-DD3E0B47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800" spc="200" dirty="0" err="1">
                <a:solidFill>
                  <a:srgbClr val="2A1A00"/>
                </a:solidFill>
              </a:rPr>
              <a:t>Plusy</a:t>
            </a:r>
            <a:r>
              <a:rPr lang="en-US" sz="3800" spc="200" dirty="0">
                <a:solidFill>
                  <a:srgbClr val="2A1A00"/>
                </a:solidFill>
              </a:rPr>
              <a:t> </a:t>
            </a:r>
            <a:r>
              <a:rPr lang="en-US" sz="3800" spc="200" dirty="0" err="1">
                <a:solidFill>
                  <a:srgbClr val="2A1A00"/>
                </a:solidFill>
              </a:rPr>
              <a:t>dyslektyków</a:t>
            </a:r>
            <a:endParaRPr lang="en-US" sz="3800" spc="200" dirty="0">
              <a:solidFill>
                <a:srgbClr val="2A1A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pole tekstowe 8">
            <a:extLst>
              <a:ext uri="{FF2B5EF4-FFF2-40B4-BE49-F238E27FC236}">
                <a16:creationId xmlns="" xmlns:a16="http://schemas.microsoft.com/office/drawing/2014/main" id="{BCF31B9C-1E45-46F9-804B-56C647947368}"/>
              </a:ext>
            </a:extLst>
          </p:cNvPr>
          <p:cNvSpPr txBox="1"/>
          <p:nvPr/>
        </p:nvSpPr>
        <p:spPr>
          <a:xfrm>
            <a:off x="4725186" y="260648"/>
            <a:ext cx="4311310" cy="6408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6858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80000"/>
            </a:pPr>
            <a:r>
              <a:rPr lang="en-US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Cechy</a:t>
            </a:r>
            <a:r>
              <a:rPr lang="en-US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ogólne</a:t>
            </a:r>
            <a:endParaRPr lang="en-US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Myśli niewerbalnie – obrazami – myślenie takie jest szybsze od „normalnego” werbalnego, dodatkowo jest głębsze, całościowe i bardziej wyraziste. </a:t>
            </a:r>
          </a:p>
          <a:p>
            <a:pPr marL="171450" lvl="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Jest błyskotliwy, bardzo inteligentny, elokwentny. </a:t>
            </a:r>
          </a:p>
          <a:p>
            <a:pPr marL="171450" lvl="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Jest bardzo ciekawy świata i wnikliwy. </a:t>
            </a:r>
          </a:p>
          <a:p>
            <a:pPr marL="171450" lvl="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bardzo dobrą intuicję, umie „czytać ludzi”. </a:t>
            </a:r>
          </a:p>
          <a:p>
            <a:pPr marL="171450" lvl="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wysokie poziom IQ. </a:t>
            </a:r>
          </a:p>
          <a:p>
            <a:pPr marL="171450" lvl="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Posiada bujną wyobraźnią. </a:t>
            </a:r>
          </a:p>
          <a:p>
            <a:pPr marL="171450" lvl="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Utalentowany w takich dziedzinach, jak: </a:t>
            </a:r>
            <a:b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sztuka, teatr, muzyka, mechanika, opowiadanie (np. historii, bajek), sprzedaż, biznes, projektowanie, budowanie lub inżynieria. </a:t>
            </a:r>
          </a:p>
          <a:p>
            <a:pPr marL="171450" lvl="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Łatwiej przychodzi mu rozwiązywanie problemów. </a:t>
            </a:r>
          </a:p>
          <a:p>
            <a:pPr marL="171450" lvl="0" indent="-171450" defTabSz="80010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Clr>
                <a:srgbClr val="F8B323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Potrafi znaleźć punkt wspólny pomiędzy wieloma, różnymi konceptami. </a:t>
            </a:r>
          </a:p>
        </p:txBody>
      </p:sp>
    </p:spTree>
    <p:extLst>
      <p:ext uri="{BB962C8B-B14F-4D97-AF65-F5344CB8AC3E}">
        <p14:creationId xmlns="" xmlns:p14="http://schemas.microsoft.com/office/powerpoint/2010/main" val="3245058234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Znaczek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ppt/theme/themeOverride2.xml><?xml version="1.0" encoding="utf-8"?>
<a:themeOverride xmlns:a="http://schemas.openxmlformats.org/drawingml/2006/main">
  <a:clrScheme name="Znaczek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1411</Words>
  <Application>Microsoft Office PowerPoint</Application>
  <PresentationFormat>Pokaz na ekranie (4:3)</PresentationFormat>
  <Paragraphs>245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Znaczek</vt:lpstr>
      <vt:lpstr>Europejski Tydzień ŚwiadomoŚCI Dysleksji</vt:lpstr>
      <vt:lpstr>CECHY DYSLEKTYKÓW</vt:lpstr>
      <vt:lpstr>Widzenie, czytanie literowanie</vt:lpstr>
      <vt:lpstr>Słyszenie i mowa</vt:lpstr>
      <vt:lpstr>Slajd 5</vt:lpstr>
      <vt:lpstr>Slajd 6</vt:lpstr>
      <vt:lpstr>Slajd 7</vt:lpstr>
      <vt:lpstr>Slajd 8</vt:lpstr>
      <vt:lpstr>Plusy dyslektyków</vt:lpstr>
      <vt:lpstr>Slajd 10</vt:lpstr>
      <vt:lpstr>Slajd 11</vt:lpstr>
      <vt:lpstr>minusy dyslektyków</vt:lpstr>
      <vt:lpstr>Slajd 13</vt:lpstr>
      <vt:lpstr>Slajd 14</vt:lpstr>
      <vt:lpstr>objawy dysleksji</vt:lpstr>
      <vt:lpstr>Slajd 16</vt:lpstr>
      <vt:lpstr>Symptomy ryzyka dysleksji</vt:lpstr>
      <vt:lpstr>Symptomy ryzyka dysleksji</vt:lpstr>
      <vt:lpstr>Symptomy ryzyka dysleksji</vt:lpstr>
      <vt:lpstr>Symptomy ryzyka dysleksji</vt:lpstr>
      <vt:lpstr>Symptomy ryzyka dysleksji</vt:lpstr>
      <vt:lpstr>Symptomy ryzyka dysleksji</vt:lpstr>
      <vt:lpstr>Symptomy ryzyka dysleksji</vt:lpstr>
      <vt:lpstr>Symptomy ryzyka dysleksji</vt:lpstr>
      <vt:lpstr>Symptomy ryzyka dysleksji</vt:lpstr>
      <vt:lpstr>Symptomy ryzyka dysleksji</vt:lpstr>
      <vt:lpstr>Symptomy ryzyka dysleksji</vt:lpstr>
      <vt:lpstr>Symptomy ryzyka dysleksji</vt:lpstr>
      <vt:lpstr>Sławni dyslektycy</vt:lpstr>
      <vt:lpstr>Sławni dyslektycy</vt:lpstr>
      <vt:lpstr>Sławni dyslektycy</vt:lpstr>
      <vt:lpstr>Sławni dyslektycy</vt:lpstr>
      <vt:lpstr>Slajd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Robert Kocylo</dc:creator>
  <cp:lastModifiedBy>Robert Kocylo</cp:lastModifiedBy>
  <cp:revision>72</cp:revision>
  <dcterms:created xsi:type="dcterms:W3CDTF">2021-09-19T20:24:29Z</dcterms:created>
  <dcterms:modified xsi:type="dcterms:W3CDTF">2021-09-27T21:22:43Z</dcterms:modified>
</cp:coreProperties>
</file>