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3"/>
  </p:notesMasterIdLst>
  <p:sldIdLst>
    <p:sldId id="256" r:id="rId2"/>
    <p:sldId id="257" r:id="rId3"/>
    <p:sldId id="273" r:id="rId4"/>
    <p:sldId id="258" r:id="rId5"/>
    <p:sldId id="274" r:id="rId6"/>
    <p:sldId id="259" r:id="rId7"/>
    <p:sldId id="275" r:id="rId8"/>
    <p:sldId id="260" r:id="rId9"/>
    <p:sldId id="276" r:id="rId10"/>
    <p:sldId id="261" r:id="rId11"/>
    <p:sldId id="277" r:id="rId12"/>
    <p:sldId id="262" r:id="rId13"/>
    <p:sldId id="263" r:id="rId14"/>
    <p:sldId id="278" r:id="rId15"/>
    <p:sldId id="264" r:id="rId16"/>
    <p:sldId id="279" r:id="rId17"/>
    <p:sldId id="265" r:id="rId18"/>
    <p:sldId id="280" r:id="rId19"/>
    <p:sldId id="266" r:id="rId20"/>
    <p:sldId id="281" r:id="rId21"/>
    <p:sldId id="267" r:id="rId22"/>
    <p:sldId id="282" r:id="rId23"/>
    <p:sldId id="268" r:id="rId24"/>
    <p:sldId id="283" r:id="rId25"/>
    <p:sldId id="269" r:id="rId26"/>
    <p:sldId id="284" r:id="rId27"/>
    <p:sldId id="270" r:id="rId28"/>
    <p:sldId id="272" r:id="rId29"/>
    <p:sldId id="271" r:id="rId30"/>
    <p:sldId id="285" r:id="rId31"/>
    <p:sldId id="286" r:id="rId32"/>
  </p:sldIdLst>
  <p:sldSz cx="9144000" cy="5143500" type="screen16x9"/>
  <p:notesSz cx="6858000" cy="9144000"/>
  <p:embeddedFontLst>
    <p:embeddedFont>
      <p:font typeface="Lato" panose="020B0604020202020204" charset="-18"/>
      <p:regular r:id="rId34"/>
      <p:bold r:id="rId35"/>
      <p:italic r:id="rId36"/>
      <p:boldItalic r:id="rId37"/>
    </p:embeddedFont>
    <p:embeddedFont>
      <p:font typeface="Montserrat" panose="020B0604020202020204" charset="-18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22672ba44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22672ba444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2672ba44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2672ba444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22672ba444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22672ba444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2672ba444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2672ba444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22672ba444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22672ba444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2672ba444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2672ba444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22672ba44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22672ba44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563B2-D58B-4E02-9593-33488CDD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364997-C4F5-4401-908E-34B466517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574099E-A663-4FC4-8335-3B14960B3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52B10-D88B-4D15-9200-C74BB3801C12}" type="datetimeFigureOut">
              <a:rPr lang="cs-CZ" smtClean="0"/>
              <a:t>26.04.2022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3A922A-985E-498C-B9A5-EC6731B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CCBFFA-89FE-4A64-8324-1088FBBC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248AF-C2F7-4D05-B7CA-22B65F40A0D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41769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Invaze_vojsk_Var%C5%A1avsk%C3%A9_smlouvy_do_%C4%8Ceskoslovenska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s.wikipedia.org/w/index.php?title=Stalin_(film)&amp;action=edit&amp;redlink=1" TargetMode="External"/><Relationship Id="rId5" Type="http://schemas.openxmlformats.org/officeDocument/2006/relationships/hyperlink" Target="https://cs.wikipedia.org/w/index.php?title=Cuttlerova_cesta&amp;action=edit&amp;redlink=1" TargetMode="External"/><Relationship Id="rId4" Type="http://schemas.openxmlformats.org/officeDocument/2006/relationships/hyperlink" Target="https://cs.wikipedia.org/wiki/Spojen%C3%A9_st%C3%A1ty_americk%C3%A9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Nejznámější režiséři v době ČSR</a:t>
            </a:r>
            <a:endParaRPr dirty="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>
                <a:latin typeface="Times New Roman"/>
                <a:ea typeface="Times New Roman"/>
                <a:cs typeface="Times New Roman"/>
                <a:sym typeface="Times New Roman"/>
              </a:rPr>
              <a:t>Richard, Andrej, Theo, Sebastien, Anežka, Helča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Miloš Forman </a:t>
            </a:r>
            <a:endParaRPr b="1" dirty="0"/>
          </a:p>
        </p:txBody>
      </p:sp>
      <p:sp>
        <p:nvSpPr>
          <p:cNvPr id="169" name="Google Shape;169;p18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768409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*18.2. 1932 - †13.4 2018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Držitel dvou Oscarů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Tří Zlatých glóbů a ceny BAFTA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Vlasy, Černý  Petr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Jako dítě přišel o rodiče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česko-americký režisér, scenárista a herec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0" name="Google Shape;17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5000" y="1333500"/>
            <a:ext cx="2476500" cy="247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500640-4C92-4246-AC1B-E9C1690B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3825FF2-BA4B-43B6-B840-ADA6F5A018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Miloš Forman viděl muzikál Vlasy poprvé na Broadway. Film natočil až po  více než 10 letech | Radiožurnál">
            <a:extLst>
              <a:ext uri="{FF2B5EF4-FFF2-40B4-BE49-F238E27FC236}">
                <a16:creationId xmlns:a16="http://schemas.microsoft.com/office/drawing/2014/main" id="{15B6D979-7548-4C67-A66C-79B89DA3A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73" y="336094"/>
            <a:ext cx="7846500" cy="4413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516816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Juraj Herz</a:t>
            </a:r>
            <a:endParaRPr b="1" dirty="0"/>
          </a:p>
        </p:txBody>
      </p:sp>
      <p:sp>
        <p:nvSpPr>
          <p:cNvPr id="176" name="Google Shape;176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4636089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*4.9 1934 - † 8.4 2018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Byl český režisér a scenárista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Narodil se na Slovensku v Kežmaroku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Pochází z židovské rodiny a prošel koncentračním táborem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Vystudoval uměleckoprůmyslovou školu v Bratislavě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V roce 2010 dostal Křišťálový glóbus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Upír z Feratu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3589" y="1307851"/>
            <a:ext cx="2455650" cy="233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Jaroslav Papoušek </a:t>
            </a:r>
            <a:endParaRPr b="1" dirty="0"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5069928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*12.4 1929 - †17.8 1995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Český malíř, karikaturista, prozaiky, sochař, scenárista a režisér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Ecce homo Homolka, Hogo fogo Homolka, Homolka a tobolka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/>
                <a:ea typeface="Times New Roman"/>
                <a:cs typeface="Times New Roman"/>
                <a:sym typeface="Times New Roman"/>
              </a:rPr>
              <a:t>Zemřel na infarkt </a:t>
            </a:r>
            <a:endParaRPr sz="16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4" name="Google Shape;184;p20"/>
          <p:cNvPicPr preferRelativeResize="0"/>
          <p:nvPr/>
        </p:nvPicPr>
        <p:blipFill rotWithShape="1">
          <a:blip r:embed="rId3">
            <a:alphaModFix/>
          </a:blip>
          <a:srcRect l="32103" r="21503" b="29493"/>
          <a:stretch/>
        </p:blipFill>
        <p:spPr>
          <a:xfrm>
            <a:off x="6441825" y="1471188"/>
            <a:ext cx="2138824" cy="220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A6A27A-749A-4D1D-91D8-9A39B9C0C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80A1EFF-D693-4E9C-A578-191623F0D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9218" name="Picture 2" descr="Ecce Homo Homolka | Skylink TV Magazín">
            <a:extLst>
              <a:ext uri="{FF2B5EF4-FFF2-40B4-BE49-F238E27FC236}">
                <a16:creationId xmlns:a16="http://schemas.microsoft.com/office/drawing/2014/main" id="{3DF685CD-3380-4753-A6EF-9EC53FDB8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3" y="909638"/>
            <a:ext cx="7305675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3008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714221-35A3-4134-AD60-0AD49C257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381925" cy="611621"/>
          </a:xfrm>
        </p:spPr>
        <p:txBody>
          <a:bodyPr>
            <a:noAutofit/>
          </a:bodyPr>
          <a:lstStyle/>
          <a:p>
            <a:pPr algn="l"/>
            <a:r>
              <a:rPr lang="cs-CZ" sz="2400" b="1" dirty="0"/>
              <a:t>Otakar Vávra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5D7781-A060-4104-8C0D-3B5E91564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915" y="1679896"/>
            <a:ext cx="4522416" cy="3463604"/>
          </a:xfrm>
        </p:spPr>
        <p:txBody>
          <a:bodyPr>
            <a:normAutofit/>
          </a:bodyPr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Otakar Vávra byl český filmový režisér, scénárista a pedagog.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 jeho významná režijní díla patří filmy husitské trilogie Jan Hus, Jan Žižka a Proti všem, Romance pro křídlovku a Kladivo na čarodějnice.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Narození: 28. února 1911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Úmrtí: 15. září 2011 </a:t>
            </a: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sz="2100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E8419F8-101D-4A20-B10D-B4A06CA25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855" y="1033350"/>
            <a:ext cx="2236145" cy="30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00321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8C2E90-04DE-4FF0-868D-B0C1A499F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415" y="1842244"/>
            <a:ext cx="3820268" cy="92958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42" name="Picture 2" descr="Romance pro křídlovku | Voyo">
            <a:extLst>
              <a:ext uri="{FF2B5EF4-FFF2-40B4-BE49-F238E27FC236}">
                <a16:creationId xmlns:a16="http://schemas.microsoft.com/office/drawing/2014/main" id="{B0E71E85-1D41-412C-AF49-AACC49FF5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83" y="429876"/>
            <a:ext cx="7615550" cy="42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906048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12D265-6874-4498-9341-925195666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50" y="478397"/>
            <a:ext cx="8520600" cy="572700"/>
          </a:xfrm>
        </p:spPr>
        <p:txBody>
          <a:bodyPr>
            <a:normAutofit/>
          </a:bodyPr>
          <a:lstStyle/>
          <a:p>
            <a:r>
              <a:rPr lang="cs-CZ" sz="2400" b="1" dirty="0"/>
              <a:t>Zdeněk  Svěrák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8E002C-7BEC-4E24-84AA-3FE404B6F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152475"/>
            <a:ext cx="5067909" cy="3416400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Zdeněk Svěrák je český dramatik, scénárista, herec, autor písňových textů a spisovatel.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Narození: 28. 3 1936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Nyní je mu 86 let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Nejznámější díla: Po strništi bos, Lotrando a Zubejda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2741113-900F-4C58-868C-AABADD272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856" y="1715334"/>
            <a:ext cx="3075730" cy="307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0990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AC1248-F41C-42F0-AE3F-C975C8966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11266" name="Picture 2" descr="Zdeněk Svěrák: &quot;Po strništi bos mě vrací do krásného dětství, kdy poznáváme  svět.&quot; | Kinobox.cz">
            <a:extLst>
              <a:ext uri="{FF2B5EF4-FFF2-40B4-BE49-F238E27FC236}">
                <a16:creationId xmlns:a16="http://schemas.microsoft.com/office/drawing/2014/main" id="{DD865EC0-FA31-47C5-917D-A87E049EB4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60" y="1017725"/>
            <a:ext cx="546608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7698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625C66-96DA-453A-8D40-31C7B7C07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b="1" dirty="0"/>
              <a:t>Jan Svěrák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352D8A3-1310-416E-86BE-4C07CABC0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1" y="1152475"/>
            <a:ext cx="5875518" cy="3416400"/>
          </a:xfrm>
        </p:spPr>
        <p:txBody>
          <a:bodyPr/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Jan Svěrák je český režisér a scénárista, syn Zdeňka Svěráka.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Spolu s Jiřím Menzelem, Jánem Kadárem a Elmarem Klosem patří mezi jediné držitele Oscara za nejlepší cizojazyčný film udělaného snímkům české kinematografie.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Narození: 6. února 1965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Nyní je mu 57 let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Neznámější díla: Tři bratři, Kuky se vrací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F9CFF81-244E-4879-8FEE-F21127D8F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777" y="1742032"/>
            <a:ext cx="2573523" cy="257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9753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Zdeněk Troška </a:t>
            </a:r>
            <a:endParaRPr b="1" dirty="0"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*18.5 1953 (68 r.)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studoval ve Francii v Dijonu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dostal medaili za zásluhy 1. stupně 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režíroval např. Slunce, seno a pár facek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0081" y="177750"/>
            <a:ext cx="36576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20D17D-28A8-4BEB-8C9C-8AB9ABC8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12290" name="Picture 2" descr="Televize nabídne pohádku Tři bratři. Podívejte se, jak se natáčela na  Sněžníku - Ústecký deník">
            <a:extLst>
              <a:ext uri="{FF2B5EF4-FFF2-40B4-BE49-F238E27FC236}">
                <a16:creationId xmlns:a16="http://schemas.microsoft.com/office/drawing/2014/main" id="{5FD00E9A-BB89-4736-AE69-8518934F48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90" y="921074"/>
            <a:ext cx="5349588" cy="36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134197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540601-C831-4730-9D2D-B36EB34D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66988"/>
            <a:ext cx="6457950" cy="969771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Pavel Juráček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AC1756-2D27-462E-8B9C-C5AD4B617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*2.8. 1935-†20.5. 1989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scenárista, producent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Medaile za zásluhy 1.stupňa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Případ pro začínajícího kata, Každý mladý muž</a:t>
            </a:r>
          </a:p>
          <a:p>
            <a:endParaRPr lang="cs-CZ" sz="1600" dirty="0"/>
          </a:p>
          <a:p>
            <a:pPr marL="0" indent="0">
              <a:buNone/>
            </a:pPr>
            <a:r>
              <a:rPr lang="cs-CZ" sz="1600" dirty="0">
                <a:latin typeface="Arial" panose="020B0604020202020204" pitchFamily="34" charset="0"/>
              </a:rPr>
              <a:t>	</a:t>
            </a:r>
            <a:endParaRPr lang="cs-CZ" sz="1600" dirty="0"/>
          </a:p>
        </p:txBody>
      </p:sp>
      <p:pic>
        <p:nvPicPr>
          <p:cNvPr id="1028" name="Picture 4" descr="Pavel Juráček má restaurované snímky. Uvede je Národní filmový archiv -  Lupa.cz">
            <a:extLst>
              <a:ext uri="{FF2B5EF4-FFF2-40B4-BE49-F238E27FC236}">
                <a16:creationId xmlns:a16="http://schemas.microsoft.com/office/drawing/2014/main" id="{83607E93-8D19-4F65-88F3-F65127DC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882" y="1601852"/>
            <a:ext cx="3452835" cy="193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27176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963D8-C63F-4D4E-82CF-91F7893F9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13314" name="Picture 2" descr="Případ pro začínajícího kata (1969) | ČSFD.cz">
            <a:extLst>
              <a:ext uri="{FF2B5EF4-FFF2-40B4-BE49-F238E27FC236}">
                <a16:creationId xmlns:a16="http://schemas.microsoft.com/office/drawing/2014/main" id="{807C443D-0E33-4698-A9C0-A889619D0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202" y="1152525"/>
            <a:ext cx="3869595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1083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F8AF7B-FC58-4103-9A98-F89F7B9A0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548113"/>
            <a:ext cx="6457950" cy="969771"/>
          </a:xfrm>
        </p:spPr>
        <p:txBody>
          <a:bodyPr>
            <a:normAutofit/>
          </a:bodyPr>
          <a:lstStyle/>
          <a:p>
            <a:pPr algn="l"/>
            <a:r>
              <a:rPr lang="cs-CZ" sz="2400" b="1" dirty="0"/>
              <a:t>Ján Němec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62C202-C0E7-4863-8CEB-1872CF8A0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*12.3. 1936-†18.3. 2016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Vysokoškolský pedagog, producent 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Medaile za zásluhy II. </a:t>
            </a:r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stupňa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Filmy: Démanty noci, Podvodníci</a:t>
            </a:r>
          </a:p>
        </p:txBody>
      </p:sp>
      <p:pic>
        <p:nvPicPr>
          <p:cNvPr id="2050" name="Picture 2" descr="Ve věku 79 let zemřel legendární režisér Jan Němec, točil do poslední  chvíle - Aktuálně.cz">
            <a:extLst>
              <a:ext uri="{FF2B5EF4-FFF2-40B4-BE49-F238E27FC236}">
                <a16:creationId xmlns:a16="http://schemas.microsoft.com/office/drawing/2014/main" id="{B1788363-60B7-4B2B-91BD-4D8DAB8C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03" y="1778227"/>
            <a:ext cx="3594945" cy="20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51305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776F98-AF3A-486E-B2CB-FE00F8800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14338" name="Picture 2" descr="Démanty noci (1964) | ČSFD.cz">
            <a:extLst>
              <a:ext uri="{FF2B5EF4-FFF2-40B4-BE49-F238E27FC236}">
                <a16:creationId xmlns:a16="http://schemas.microsoft.com/office/drawing/2014/main" id="{D30F3B09-0DDF-40FB-BDE2-66713E310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40" y="1152525"/>
            <a:ext cx="5048719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98542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3EAB5-6DFF-4EC3-A654-0E330C62B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425995"/>
            <a:ext cx="6457950" cy="969771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b="1" dirty="0">
                <a:latin typeface="Montserrat" panose="020B0604020202020204" charset="-18"/>
                <a:cs typeface="Times New Roman" panose="02020603050405020304" pitchFamily="18" charset="0"/>
              </a:rPr>
              <a:t>Jiří</a:t>
            </a:r>
            <a:r>
              <a:rPr lang="cs-CZ" sz="2400" dirty="0">
                <a:latin typeface="Montserrat" panose="020B0604020202020204" charset="-18"/>
                <a:cs typeface="Times New Roman" panose="02020603050405020304" pitchFamily="18" charset="0"/>
              </a:rPr>
              <a:t> </a:t>
            </a:r>
            <a:r>
              <a:rPr lang="cs-CZ" sz="2400" b="1" dirty="0">
                <a:latin typeface="Montserrat" panose="020B0604020202020204" charset="-18"/>
                <a:cs typeface="Times New Roman" panose="02020603050405020304" pitchFamily="18" charset="0"/>
              </a:rPr>
              <a:t>Menzel</a:t>
            </a:r>
            <a:br>
              <a:rPr lang="cs-CZ" b="0" i="0" dirty="0">
                <a:effectLst/>
                <a:latin typeface="Montserrat" panose="020B0604020202020204" charset="-18"/>
              </a:rPr>
            </a:br>
            <a:endParaRPr lang="cs-CZ" dirty="0">
              <a:latin typeface="Montserrat" panose="020B060402020202020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BABFF6-96EB-4715-873E-E6033EB36C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*23.2.1938-†5.9. 2020</a:t>
            </a:r>
          </a:p>
          <a:p>
            <a:r>
              <a:rPr lang="cs-CZ" sz="16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první </a:t>
            </a:r>
            <a:r>
              <a:rPr lang="cs-CZ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celovečerní  film:</a:t>
            </a:r>
            <a:r>
              <a:rPr lang="cs-CZ" sz="1600" b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Ostře sledované vlaky-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-získal Oscara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Filmy:</a:t>
            </a:r>
            <a:r>
              <a:rPr lang="cs-CZ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Postřižiny,</a:t>
            </a:r>
            <a:r>
              <a:rPr lang="cs-CZ" sz="1600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Vesničko má středisková</a:t>
            </a:r>
          </a:p>
          <a:p>
            <a:endParaRPr lang="cs-CZ" dirty="0"/>
          </a:p>
        </p:txBody>
      </p:sp>
      <p:pic>
        <p:nvPicPr>
          <p:cNvPr id="3074" name="Picture 2" descr="Jiří Menzel v roce 2017">
            <a:extLst>
              <a:ext uri="{FF2B5EF4-FFF2-40B4-BE49-F238E27FC236}">
                <a16:creationId xmlns:a16="http://schemas.microsoft.com/office/drawing/2014/main" id="{4E0440F4-317E-4851-879B-28874D173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394" y="1268016"/>
            <a:ext cx="2046455" cy="25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49568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41CC8-D6B7-4B07-BEE0-F136F628E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15362" name="Picture 2" descr="Vesničko má středisková slaví 35! Pravda o skutečném Otíkovi! | Blesk.cz">
            <a:extLst>
              <a:ext uri="{FF2B5EF4-FFF2-40B4-BE49-F238E27FC236}">
                <a16:creationId xmlns:a16="http://schemas.microsoft.com/office/drawing/2014/main" id="{4345D066-4287-40FA-A396-272066D0EE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98575"/>
            <a:ext cx="59055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000506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FFCEB7-60A6-42A6-8D19-5E8733E0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Karel Zeman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921D3-AE6C-4E97-9F13-40EE54849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862" y="1197033"/>
            <a:ext cx="5346719" cy="3416400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*3.11. 1910 - †5.4. 1989 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 český režisér, výtvarník, loutkář, animátor a reklamní grafik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Cesta do pravěku </a:t>
            </a:r>
          </a:p>
        </p:txBody>
      </p:sp>
      <p:pic>
        <p:nvPicPr>
          <p:cNvPr id="1028" name="Picture 4" descr="Karel Zeman | dafilms.cz">
            <a:extLst>
              <a:ext uri="{FF2B5EF4-FFF2-40B4-BE49-F238E27FC236}">
                <a16:creationId xmlns:a16="http://schemas.microsoft.com/office/drawing/2014/main" id="{70508653-AA7C-4AA7-8106-9CAF8D107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291" y="830559"/>
            <a:ext cx="2562300" cy="341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1237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445D62-93AC-476F-B01C-29C6892C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4" name="Picture 6" descr="Před 110 lety se narodil Karel Zeman. Budete se divit, pro které americké  režiséry byl vzorem | Zlín">
            <a:extLst>
              <a:ext uri="{FF2B5EF4-FFF2-40B4-BE49-F238E27FC236}">
                <a16:creationId xmlns:a16="http://schemas.microsoft.com/office/drawing/2014/main" id="{788041FF-A684-44AA-9730-609C649476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289" y="1152525"/>
            <a:ext cx="6073422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82854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E3740B-1B03-4875-8EBC-84D0DE5ED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Dušan </a:t>
            </a:r>
            <a:r>
              <a:rPr lang="cs-CZ" b="1" dirty="0" err="1"/>
              <a:t>Rapoš</a:t>
            </a:r>
            <a:endParaRPr lang="cs-CZ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65ACD73-5DA8-44F2-A673-A4B50CD1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1225894"/>
            <a:ext cx="8520600" cy="3416400"/>
          </a:xfrm>
        </p:spPr>
        <p:txBody>
          <a:bodyPr>
            <a:norm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*20. 6. 1953 –</a:t>
            </a:r>
          </a:p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Fontána pro Zuzanu 1, 2, 3</a:t>
            </a:r>
          </a:p>
          <a:p>
            <a:r>
              <a:rPr lang="cs-CZ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Rabaka</a:t>
            </a:r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194" name="Picture 2" descr="Dušan Rapoš | OSOBNOSTI.cz">
            <a:extLst>
              <a:ext uri="{FF2B5EF4-FFF2-40B4-BE49-F238E27FC236}">
                <a16:creationId xmlns:a16="http://schemas.microsoft.com/office/drawing/2014/main" id="{9163A604-70B9-4AB3-B83A-8D7081219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66" y="704339"/>
            <a:ext cx="2247274" cy="337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61917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08CD0-0F79-4139-9700-ACE030F7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83323B5-CFC1-4F75-9D9F-B5937E2FEE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Slunce Seno Jahody 1 – Czech Film Review">
            <a:extLst>
              <a:ext uri="{FF2B5EF4-FFF2-40B4-BE49-F238E27FC236}">
                <a16:creationId xmlns:a16="http://schemas.microsoft.com/office/drawing/2014/main" id="{FE33F2DF-9322-4080-A799-EA4766C40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62141"/>
            <a:ext cx="571500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30897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AA252C-E624-4F8A-A996-1AF6D0B9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pic>
        <p:nvPicPr>
          <p:cNvPr id="16386" name="Picture 2" descr="Fontána pro Zuzanu (1985) | Zajímavosti - Zajímavosti | ČSFD.cz">
            <a:extLst>
              <a:ext uri="{FF2B5EF4-FFF2-40B4-BE49-F238E27FC236}">
                <a16:creationId xmlns:a16="http://schemas.microsoft.com/office/drawing/2014/main" id="{FF5EFAE0-F4E9-4500-B0AB-361D273268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89087"/>
            <a:ext cx="428625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92554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EE846-183F-40E5-ACE2-C624EC6C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FC42DE-98C1-42B0-B0CD-C74A0E309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00" y="2095777"/>
            <a:ext cx="8520600" cy="2473097"/>
          </a:xfrm>
        </p:spPr>
        <p:txBody>
          <a:bodyPr>
            <a:normAutofit/>
          </a:bodyPr>
          <a:lstStyle/>
          <a:p>
            <a:pPr marL="146050" indent="0" algn="ctr">
              <a:buNone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Viděli jste stručný přehled našich nejvýznamnějších režisérů. </a:t>
            </a:r>
          </a:p>
        </p:txBody>
      </p:sp>
    </p:spTree>
    <p:extLst>
      <p:ext uri="{BB962C8B-B14F-4D97-AF65-F5344CB8AC3E}">
        <p14:creationId xmlns:p14="http://schemas.microsoft.com/office/powerpoint/2010/main" val="403382377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Juraj Jakubisko </a:t>
            </a:r>
            <a:endParaRPr b="1" dirty="0"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4155528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*30.4 1938-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Režisér, scenárista, kameraman, výtvarník 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Perinbaba, Tisícročná včela 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Ocenění: Gijón International Film Festival (cena za celoživotní přínos světovému filmu) 2012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Slnko v sieti (nejlepší filmový počin) 2010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Český lev 2008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9796" y="320331"/>
            <a:ext cx="3492254" cy="470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C50E0-3D77-46E9-B166-029917BF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85F74DF-FE4F-41B1-A355-1DE46F1A54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 descr="Perinbaba (1985) | RealFilm.cz">
            <a:extLst>
              <a:ext uri="{FF2B5EF4-FFF2-40B4-BE49-F238E27FC236}">
                <a16:creationId xmlns:a16="http://schemas.microsoft.com/office/drawing/2014/main" id="{F7A49C57-4A50-4CD9-BAFE-50E8EA294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02" y="1043509"/>
            <a:ext cx="7386498" cy="305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006603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Ivan Passer</a:t>
            </a:r>
            <a:endParaRPr b="1" dirty="0"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5009858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*10.7. 1933 -† 9.1. 2020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Scenárista a režisér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Intimní osvětlení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 </a:t>
            </a:r>
            <a:r>
              <a:rPr lang="cs" sz="1600" dirty="0">
                <a:solidFill>
                  <a:schemeClr val="bg1"/>
                </a:solidFill>
                <a:uFill>
                  <a:noFill/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invazi roku 1968</a:t>
            </a: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emigroval z Československa a své filmy natáčel v </a:t>
            </a:r>
            <a:r>
              <a:rPr lang="cs" sz="1600" dirty="0">
                <a:solidFill>
                  <a:schemeClr val="bg1"/>
                </a:solidFill>
                <a:uFill>
                  <a:noFill/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USA</a:t>
            </a: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mezi nejpozoruhodnější filmy natočené v USA patří film </a:t>
            </a:r>
            <a:r>
              <a:rPr lang="cs" sz="1600" dirty="0">
                <a:solidFill>
                  <a:schemeClr val="bg1"/>
                </a:solidFill>
                <a:uFill>
                  <a:noFill/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Cuttlerova cesta</a:t>
            </a: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 roku 1981 a dále též snímek </a:t>
            </a:r>
            <a:r>
              <a:rPr lang="cs" sz="1600" dirty="0">
                <a:solidFill>
                  <a:schemeClr val="bg1"/>
                </a:solidFill>
                <a:uFill>
                  <a:noFill/>
                </a:u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Stalin</a:t>
            </a:r>
            <a:r>
              <a:rPr lang="cs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 roku 1992.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14265" y="1733673"/>
            <a:ext cx="2442534" cy="2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64B52-A368-4B08-B1AD-73BEE01A9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9D22D19-56BC-4714-A297-4A9195247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884" y="1665291"/>
            <a:ext cx="6789434" cy="2722314"/>
          </a:xfrm>
        </p:spPr>
        <p:txBody>
          <a:bodyPr/>
          <a:lstStyle/>
          <a:p>
            <a:endParaRPr lang="cs-CZ"/>
          </a:p>
        </p:txBody>
      </p:sp>
      <p:pic>
        <p:nvPicPr>
          <p:cNvPr id="5122" name="Picture 2" descr="Aerovod • Intimní osvětlení • Film on-line">
            <a:extLst>
              <a:ext uri="{FF2B5EF4-FFF2-40B4-BE49-F238E27FC236}">
                <a16:creationId xmlns:a16="http://schemas.microsoft.com/office/drawing/2014/main" id="{4196EFEE-77A4-4A5D-87AF-E59F28217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18" y="91145"/>
            <a:ext cx="6797163" cy="496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08236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 dirty="0"/>
              <a:t>Věra Chytilová </a:t>
            </a:r>
            <a:endParaRPr b="1" dirty="0"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895224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c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*2.2. 1929 - </a:t>
            </a: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† 12.3. 2014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Ocenění Český lev 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Dědictví aneb Kurvahošigutntag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Font typeface="Times New Roman"/>
              <a:buChar char="●"/>
            </a:pPr>
            <a:r>
              <a:rPr lang="cs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Byla česká filmová režisérka a pedagožka FAMU</a:t>
            </a:r>
            <a:endParaRPr sz="16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pic>
        <p:nvPicPr>
          <p:cNvPr id="163" name="Google Shape;16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0950" y="861225"/>
            <a:ext cx="3421050" cy="34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94606B-5179-48FC-B9AD-08DD79955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EA6F505-FDDE-4771-8628-2365ECD713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Dědictví aneb Kurvahošigutntág - DVD | FilmGame">
            <a:extLst>
              <a:ext uri="{FF2B5EF4-FFF2-40B4-BE49-F238E27FC236}">
                <a16:creationId xmlns:a16="http://schemas.microsoft.com/office/drawing/2014/main" id="{78450C4E-4C5A-45E0-9A37-008463F14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100"/>
            <a:ext cx="65532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3670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557</Words>
  <Application>Microsoft Office PowerPoint</Application>
  <PresentationFormat>Předvádění na obrazovce (16:9)</PresentationFormat>
  <Paragraphs>161</Paragraphs>
  <Slides>31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6" baseType="lpstr">
      <vt:lpstr>Times New Roman</vt:lpstr>
      <vt:lpstr>Montserrat</vt:lpstr>
      <vt:lpstr>Lato</vt:lpstr>
      <vt:lpstr>Arial</vt:lpstr>
      <vt:lpstr>Focus</vt:lpstr>
      <vt:lpstr>Nejznámější režiséři v době ČSR</vt:lpstr>
      <vt:lpstr>Zdeněk Troška </vt:lpstr>
      <vt:lpstr>Prezentace aplikace PowerPoint</vt:lpstr>
      <vt:lpstr>Juraj Jakubisko </vt:lpstr>
      <vt:lpstr>Prezentace aplikace PowerPoint</vt:lpstr>
      <vt:lpstr>Ivan Passer</vt:lpstr>
      <vt:lpstr>Prezentace aplikace PowerPoint</vt:lpstr>
      <vt:lpstr>Věra Chytilová </vt:lpstr>
      <vt:lpstr>Prezentace aplikace PowerPoint</vt:lpstr>
      <vt:lpstr>Miloš Forman </vt:lpstr>
      <vt:lpstr>Prezentace aplikace PowerPoint</vt:lpstr>
      <vt:lpstr>Juraj Herz</vt:lpstr>
      <vt:lpstr>Jaroslav Papoušek </vt:lpstr>
      <vt:lpstr>Prezentace aplikace PowerPoint</vt:lpstr>
      <vt:lpstr>Otakar Vávra</vt:lpstr>
      <vt:lpstr>Prezentace aplikace PowerPoint</vt:lpstr>
      <vt:lpstr>Zdeněk  Svěrák</vt:lpstr>
      <vt:lpstr>Prezentace aplikace PowerPoint</vt:lpstr>
      <vt:lpstr>Jan Svěrák</vt:lpstr>
      <vt:lpstr>Prezentace aplikace PowerPoint</vt:lpstr>
      <vt:lpstr>Pavel Juráček </vt:lpstr>
      <vt:lpstr>Prezentace aplikace PowerPoint</vt:lpstr>
      <vt:lpstr>Ján Němec</vt:lpstr>
      <vt:lpstr>Prezentace aplikace PowerPoint</vt:lpstr>
      <vt:lpstr>Jiří Menzel </vt:lpstr>
      <vt:lpstr>Prezentace aplikace PowerPoint</vt:lpstr>
      <vt:lpstr>Karel Zeman </vt:lpstr>
      <vt:lpstr>Prezentace aplikace PowerPoint</vt:lpstr>
      <vt:lpstr>Dušan Rapoš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Nejznámější režiséři v době ČSR</dc:title>
  <cp:lastModifiedBy>sebastien.amort@zsvodnanka.local</cp:lastModifiedBy>
  <cp:revision>15</cp:revision>
  <dcterms:modified xsi:type="dcterms:W3CDTF">2022-04-26T09:04:12Z</dcterms:modified>
</cp:coreProperties>
</file>