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838"/>
    <a:srgbClr val="FF3B9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F3365-2CED-48EF-BDB8-6B014D17798E}" v="756" dt="2021-02-09T17:56:54.142"/>
    <p1510:client id="{AB9F0D7A-30B9-4A40-9E49-B8716B74F2D9}" v="136" dt="2021-02-09T16:02:37.719"/>
    <p1510:client id="{B86F7B1C-3F27-4643-9FDE-AB3FB4B7DFBF}" v="12" dt="2021-02-09T16:05:25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43" d="100"/>
          <a:sy n="43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407091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341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22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097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972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569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194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203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033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422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556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478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6">
            <a:extLst>
              <a:ext uri="{FF2B5EF4-FFF2-40B4-BE49-F238E27FC236}">
                <a16:creationId xmlns="" xmlns:a16="http://schemas.microsoft.com/office/drawing/2014/main" id="{49306479-8C4D-4E4A-A330-DFC80A8A01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5" name="Rectangle 58">
            <a:extLst>
              <a:ext uri="{FF2B5EF4-FFF2-40B4-BE49-F238E27FC236}">
                <a16:creationId xmlns="" xmlns:a16="http://schemas.microsoft.com/office/drawing/2014/main" id="{84136905-015B-4510-B514-027CBA846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36CD0F97-2E5B-4E84-8544-EB24DED104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Freeform: Shape 62">
            <a:extLst>
              <a:ext uri="{FF2B5EF4-FFF2-40B4-BE49-F238E27FC236}">
                <a16:creationId xmlns="" xmlns:a16="http://schemas.microsoft.com/office/drawing/2014/main" id="{26A70F00-F11C-4EEF-9002-CAA67EF3F1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430000" cy="6858000"/>
          </a:xfrm>
          <a:custGeom>
            <a:avLst/>
            <a:gdLst>
              <a:gd name="connsiteX0" fmla="*/ 0 w 11430000"/>
              <a:gd name="connsiteY0" fmla="*/ 0 h 6858000"/>
              <a:gd name="connsiteX1" fmla="*/ 5330523 w 11430000"/>
              <a:gd name="connsiteY1" fmla="*/ 0 h 6858000"/>
              <a:gd name="connsiteX2" fmla="*/ 5330523 w 11430000"/>
              <a:gd name="connsiteY2" fmla="*/ 758952 h 6858000"/>
              <a:gd name="connsiteX3" fmla="*/ 11430000 w 11430000"/>
              <a:gd name="connsiteY3" fmla="*/ 758952 h 6858000"/>
              <a:gd name="connsiteX4" fmla="*/ 11430000 w 11430000"/>
              <a:gd name="connsiteY4" fmla="*/ 6099048 h 6858000"/>
              <a:gd name="connsiteX5" fmla="*/ 5330523 w 11430000"/>
              <a:gd name="connsiteY5" fmla="*/ 6099048 h 6858000"/>
              <a:gd name="connsiteX6" fmla="*/ 5330523 w 11430000"/>
              <a:gd name="connsiteY6" fmla="*/ 6858000 h 6858000"/>
              <a:gd name="connsiteX7" fmla="*/ 0 w 11430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0" h="6858000">
                <a:moveTo>
                  <a:pt x="0" y="0"/>
                </a:moveTo>
                <a:lnTo>
                  <a:pt x="5330523" y="0"/>
                </a:lnTo>
                <a:lnTo>
                  <a:pt x="5330523" y="758952"/>
                </a:lnTo>
                <a:lnTo>
                  <a:pt x="11430000" y="758952"/>
                </a:lnTo>
                <a:lnTo>
                  <a:pt x="11430000" y="6099048"/>
                </a:lnTo>
                <a:lnTo>
                  <a:pt x="5330523" y="6099048"/>
                </a:lnTo>
                <a:lnTo>
                  <a:pt x="5330523" y="6858000"/>
                </a:lnTo>
                <a:lnTo>
                  <a:pt x="0" y="6858000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95999" y="1517903"/>
            <a:ext cx="4572001" cy="13451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>
                <a:latin typeface="Lucida Calligraphy" pitchFamily="66" charset="0"/>
              </a:rPr>
              <a:t>Radość </a:t>
            </a:r>
            <a:r>
              <a:rPr lang="en-US" sz="4000" dirty="0" err="1">
                <a:latin typeface="Lucida Calligraphy" pitchFamily="66" charset="0"/>
              </a:rPr>
              <a:t>życia</a:t>
            </a:r>
            <a:r>
              <a:rPr lang="en-US" sz="4000" kern="1200" spc="-50" baseline="0" dirty="0">
                <a:latin typeface="Lucida Calligraphy" pitchFamily="66" charset="0"/>
              </a:rPr>
              <a:t> bez </a:t>
            </a:r>
            <a:r>
              <a:rPr lang="en-US" sz="4000" kern="1200" spc="-50" baseline="0" dirty="0" err="1">
                <a:latin typeface="Lucida Calligraphy" pitchFamily="66" charset="0"/>
              </a:rPr>
              <a:t>psychotropów</a:t>
            </a:r>
            <a:endParaRPr lang="en-US" sz="4000" kern="1200" spc="-50" baseline="0" dirty="0">
              <a:latin typeface="Lucida Calligraphy" pitchFamily="66" charset="0"/>
              <a:cs typeface="Aharon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E4F876C-94D5-4288-9875-8A84D114D0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406" r="12555" b="-1"/>
          <a:stretch/>
        </p:blipFill>
        <p:spPr>
          <a:xfrm>
            <a:off x="755905" y="762001"/>
            <a:ext cx="4574617" cy="5337046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5999" y="2970222"/>
            <a:ext cx="4572001" cy="24631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Maja Puton </a:t>
            </a:r>
            <a:endParaRPr lang="en-US" dirty="0"/>
          </a:p>
          <a:p>
            <a:r>
              <a:rPr lang="en-US" sz="2000" dirty="0"/>
              <a:t>Natalia Molenda </a:t>
            </a:r>
          </a:p>
          <a:p>
            <a:r>
              <a:rPr lang="en-US" sz="2000" dirty="0"/>
              <a:t>Kinga </a:t>
            </a:r>
            <a:r>
              <a:rPr lang="en-US" sz="2000" dirty="0" err="1"/>
              <a:t>Cieślak</a:t>
            </a:r>
            <a:r>
              <a:rPr lang="en-US" sz="2000" dirty="0"/>
              <a:t> </a:t>
            </a:r>
          </a:p>
          <a:p>
            <a:r>
              <a:rPr lang="en-US" sz="2000" dirty="0"/>
              <a:t>Julka Turek</a:t>
            </a:r>
          </a:p>
        </p:txBody>
      </p:sp>
    </p:spTree>
    <p:extLst>
      <p:ext uri="{BB962C8B-B14F-4D97-AF65-F5344CB8AC3E}">
        <p14:creationId xmlns=""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9">
            <a:extLst>
              <a:ext uri="{FF2B5EF4-FFF2-40B4-BE49-F238E27FC236}">
                <a16:creationId xmlns="" xmlns:a16="http://schemas.microsoft.com/office/drawing/2014/main" id="{49306479-8C4D-4E4A-A330-DFC80A8A01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Rectangle 11">
            <a:extLst>
              <a:ext uri="{FF2B5EF4-FFF2-40B4-BE49-F238E27FC236}">
                <a16:creationId xmlns="" xmlns:a16="http://schemas.microsoft.com/office/drawing/2014/main" id="{84136905-015B-4510-B514-027CBA846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="" xmlns:a16="http://schemas.microsoft.com/office/drawing/2014/main" id="{36CD0F97-2E5B-4E84-8544-EB24DED104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5">
            <a:extLst>
              <a:ext uri="{FF2B5EF4-FFF2-40B4-BE49-F238E27FC236}">
                <a16:creationId xmlns="" xmlns:a16="http://schemas.microsoft.com/office/drawing/2014/main" id="{3B272257-593A-402F-88FA-F1DECD9E3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F66205-DE2E-4497-BB4D-CBFEA16A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270" y="957186"/>
            <a:ext cx="5250030" cy="1345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spc="-50" baseline="0" dirty="0">
                <a:latin typeface="Lucida Calligraphy" pitchFamily="66" charset="0"/>
              </a:rPr>
              <a:t>Co to są psychotropy?</a:t>
            </a:r>
            <a:endParaRPr lang="en-US" sz="4000" kern="1200" spc="-50" baseline="0" dirty="0">
              <a:latin typeface="Lucida Calligraphy" pitchFamily="66" charset="0"/>
              <a:cs typeface="Aharon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C5346CAA-2A7A-4FB1-A199-84480DED85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5026" r="12110" b="-2"/>
          <a:stretch/>
        </p:blipFill>
        <p:spPr>
          <a:xfrm>
            <a:off x="762000" y="758952"/>
            <a:ext cx="3890922" cy="53400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BD0209-0CF9-49F1-8148-D3FFABB13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5572" y="2452637"/>
            <a:ext cx="6127048" cy="26107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US" sz="2800" dirty="0" err="1"/>
              <a:t>Psychotropy</a:t>
            </a:r>
            <a:r>
              <a:rPr lang="en-US" sz="2800" dirty="0"/>
              <a:t> to </a:t>
            </a:r>
            <a:r>
              <a:rPr lang="en-US" sz="2800" dirty="0" err="1"/>
              <a:t>leki</a:t>
            </a:r>
            <a:r>
              <a:rPr lang="en-US" sz="2800" dirty="0"/>
              <a:t> </a:t>
            </a:r>
            <a:r>
              <a:rPr lang="en-US" sz="2800" dirty="0" err="1"/>
              <a:t>działające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centralny</a:t>
            </a:r>
            <a:r>
              <a:rPr lang="en-US" sz="2800" dirty="0"/>
              <a:t> system </a:t>
            </a:r>
            <a:r>
              <a:rPr lang="en-US" sz="2800" dirty="0" err="1"/>
              <a:t>nerwowy</a:t>
            </a:r>
            <a:r>
              <a:rPr lang="en-US" sz="2800" dirty="0"/>
              <a:t>,  </a:t>
            </a:r>
            <a:r>
              <a:rPr lang="en-US" sz="2800" dirty="0" err="1"/>
              <a:t>przeznaczone</a:t>
            </a:r>
            <a:r>
              <a:rPr lang="en-US" sz="2800" dirty="0"/>
              <a:t> do </a:t>
            </a:r>
            <a:r>
              <a:rPr lang="en-US" sz="2800" dirty="0" err="1"/>
              <a:t>leczenia</a:t>
            </a:r>
            <a:r>
              <a:rPr lang="en-US" sz="2800" dirty="0"/>
              <a:t> </a:t>
            </a:r>
            <a:r>
              <a:rPr lang="en-US" sz="2800" dirty="0" err="1"/>
              <a:t>psychiki</a:t>
            </a:r>
            <a:r>
              <a:rPr lang="en-US" sz="2800" dirty="0"/>
              <a:t>, </a:t>
            </a:r>
            <a:r>
              <a:rPr lang="en-US" sz="2800" dirty="0" err="1"/>
              <a:t>modyfikujące</a:t>
            </a:r>
            <a:r>
              <a:rPr lang="en-US" sz="2800" dirty="0"/>
              <a:t> stan </a:t>
            </a:r>
            <a:r>
              <a:rPr lang="en-US" sz="2800" dirty="0" err="1"/>
              <a:t>psychiczny</a:t>
            </a:r>
            <a:r>
              <a:rPr lang="en-US" sz="2800" dirty="0"/>
              <a:t>. </a:t>
            </a:r>
            <a:r>
              <a:rPr lang="en-US" sz="2800" dirty="0" err="1"/>
              <a:t>Pozwalają</a:t>
            </a:r>
            <a:r>
              <a:rPr lang="en-US" sz="2800" dirty="0"/>
              <a:t> one 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dobre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godne</a:t>
            </a:r>
            <a:r>
              <a:rPr lang="en-US" sz="2800" dirty="0"/>
              <a:t> </a:t>
            </a:r>
            <a:r>
              <a:rPr lang="en-US" sz="2800" dirty="0" err="1"/>
              <a:t>funkcjonowanie</a:t>
            </a:r>
            <a:r>
              <a:rPr lang="en-US" sz="2800" dirty="0"/>
              <a:t> </a:t>
            </a:r>
            <a:r>
              <a:rPr lang="en-US" sz="2800" dirty="0" err="1"/>
              <a:t>osobom</a:t>
            </a:r>
            <a:r>
              <a:rPr lang="en-US" sz="2800" dirty="0"/>
              <a:t> </a:t>
            </a:r>
            <a:r>
              <a:rPr lang="en-US" sz="2800" dirty="0" err="1"/>
              <a:t>cierpiącym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choroby</a:t>
            </a:r>
            <a:r>
              <a:rPr lang="en-US" sz="2800" dirty="0"/>
              <a:t> </a:t>
            </a:r>
            <a:r>
              <a:rPr lang="en-US" sz="2800" dirty="0" err="1"/>
              <a:t>psychiczne</a:t>
            </a:r>
            <a:r>
              <a:rPr lang="en-US" sz="2800" dirty="0"/>
              <a:t>. </a:t>
            </a:r>
          </a:p>
        </p:txBody>
      </p:sp>
    </p:spTree>
    <p:extLst>
      <p:ext uri="{BB962C8B-B14F-4D97-AF65-F5344CB8AC3E}">
        <p14:creationId xmlns="" xmlns:p14="http://schemas.microsoft.com/office/powerpoint/2010/main" val="371038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EBAC173-B30F-4C54-93D9-0F17468C1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867" y="1866067"/>
            <a:ext cx="4593048" cy="951083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ea typeface="+mn-lt"/>
                <a:cs typeface="+mn-lt"/>
              </a:rPr>
              <a:t>środki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przeciwpsychotyczne</a:t>
            </a:r>
            <a:endParaRPr lang="en-US" dirty="0" err="1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F496A4-4E14-44CA-A138-A229F8F42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4772" y="2681704"/>
            <a:ext cx="4966858" cy="24496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Stosuje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tylko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leczeniu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różnych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psychoz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Podawane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mogą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być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również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pacjentom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cierpiącym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niektóre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postacie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depresji</a:t>
            </a:r>
            <a:r>
              <a:rPr lang="en-US" sz="2400" dirty="0">
                <a:ea typeface="+mn-lt"/>
                <a:cs typeface="+mn-lt"/>
              </a:rPr>
              <a:t>. Jest to </a:t>
            </a:r>
            <a:r>
              <a:rPr lang="en-US" sz="2400" dirty="0" err="1">
                <a:ea typeface="+mn-lt"/>
                <a:cs typeface="+mn-lt"/>
              </a:rPr>
              <a:t>bardzo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niejednorodna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grupa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leków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ponieważ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oddziałują</a:t>
            </a:r>
            <a:r>
              <a:rPr lang="en-US" sz="2400" dirty="0">
                <a:ea typeface="+mn-lt"/>
                <a:cs typeface="+mn-lt"/>
              </a:rPr>
              <a:t> one z </a:t>
            </a:r>
            <a:r>
              <a:rPr lang="en-US" sz="2400" dirty="0" err="1">
                <a:ea typeface="+mn-lt"/>
                <a:cs typeface="+mn-lt"/>
              </a:rPr>
              <a:t>różną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siłą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różnego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typu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receptory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układu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nerwowego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31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EF20906-6BEF-4A06-8D10-476323328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1779802"/>
            <a:ext cx="4334256" cy="1037346"/>
          </a:xfrm>
        </p:spPr>
        <p:txBody>
          <a:bodyPr/>
          <a:lstStyle/>
          <a:p>
            <a:pPr algn="ctr"/>
            <a:r>
              <a:rPr lang="en-US" dirty="0" err="1">
                <a:ea typeface="+mn-lt"/>
                <a:cs typeface="+mn-lt"/>
              </a:rPr>
              <a:t>środki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przeciwdepresyjne</a:t>
            </a:r>
            <a:endParaRPr lang="en-US" dirty="0" err="1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3CC8872-EDCC-4CFB-89EE-A3F891B6D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95584" y="2681704"/>
            <a:ext cx="4593048" cy="26509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Niejednolita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grupa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leków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psychotropowych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które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stosowane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leczeniu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zaburzeń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psychicznych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70BA556E-B090-4D3F-B289-2BBD159C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288" y="983899"/>
            <a:ext cx="9144000" cy="826584"/>
          </a:xfrm>
        </p:spPr>
        <p:txBody>
          <a:bodyPr/>
          <a:lstStyle/>
          <a:p>
            <a:pPr algn="ctr"/>
            <a:r>
              <a:rPr lang="en-US" dirty="0" err="1">
                <a:latin typeface="Lucida Calligraphy" pitchFamily="66" charset="0"/>
                <a:cs typeface="Aharoni"/>
              </a:rPr>
              <a:t>Rodzaje</a:t>
            </a:r>
            <a:r>
              <a:rPr lang="en-US" dirty="0">
                <a:latin typeface="Lucida Calligraphy" pitchFamily="66" charset="0"/>
                <a:cs typeface="Aharoni"/>
              </a:rPr>
              <a:t> </a:t>
            </a:r>
            <a:r>
              <a:rPr lang="en-US" dirty="0" err="1">
                <a:latin typeface="Lucida Calligraphy" pitchFamily="66" charset="0"/>
                <a:cs typeface="Aharoni"/>
              </a:rPr>
              <a:t>psychotropów</a:t>
            </a:r>
            <a:endParaRPr lang="en-US" dirty="0">
              <a:latin typeface="Lucida Calligraphy" pitchFamily="66" charset="0"/>
              <a:cs typeface="Aharon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82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0709942-4F47-44D1-8627-C48B07EE6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2320" y="2009840"/>
            <a:ext cx="4334256" cy="721045"/>
          </a:xfrm>
        </p:spPr>
        <p:txBody>
          <a:bodyPr/>
          <a:lstStyle/>
          <a:p>
            <a:r>
              <a:rPr lang="en-US" dirty="0" err="1">
                <a:ea typeface="+mn-lt"/>
                <a:cs typeface="+mn-lt"/>
              </a:rPr>
              <a:t>środki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przeciwlękowe</a:t>
            </a:r>
            <a:endParaRPr lang="en-US" dirty="0" err="1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B3569C-DD96-428E-82AC-511576A35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281" y="2581063"/>
            <a:ext cx="4334256" cy="31685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Głównie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redukują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nasilenie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lęku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towarzyszącego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różnym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stanom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chorobowym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Jednak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względu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działania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które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środki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powodują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znajdują</a:t>
            </a:r>
            <a:r>
              <a:rPr lang="en-US" sz="2400" dirty="0">
                <a:ea typeface="+mn-lt"/>
                <a:cs typeface="+mn-lt"/>
              </a:rPr>
              <a:t> one </a:t>
            </a:r>
            <a:r>
              <a:rPr lang="en-US" sz="2400" dirty="0" err="1">
                <a:ea typeface="+mn-lt"/>
                <a:cs typeface="+mn-lt"/>
              </a:rPr>
              <a:t>bardzo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szerokie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zastosowanie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medycynie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4C9A42-9A29-4B00-BD12-B7EF9625B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4301" y="1822935"/>
            <a:ext cx="4334256" cy="907950"/>
          </a:xfrm>
        </p:spPr>
        <p:txBody>
          <a:bodyPr/>
          <a:lstStyle/>
          <a:p>
            <a:r>
              <a:rPr lang="en-US" b="0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środki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stabilizujące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nastrój</a:t>
            </a:r>
            <a:endParaRPr lang="en-US" dirty="0" err="1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24603DA-23C8-4423-BD8B-65B0DD129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2581063"/>
            <a:ext cx="4334256" cy="24496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Jest to </a:t>
            </a:r>
            <a:r>
              <a:rPr lang="en-US" sz="2400" dirty="0" err="1">
                <a:ea typeface="+mn-lt"/>
                <a:cs typeface="+mn-lt"/>
              </a:rPr>
              <a:t>grupa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leków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psychotropowych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wykorzystywanych</a:t>
            </a:r>
            <a:r>
              <a:rPr lang="en-US" sz="2400" dirty="0">
                <a:ea typeface="+mn-lt"/>
                <a:cs typeface="+mn-lt"/>
              </a:rPr>
              <a:t> w </a:t>
            </a:r>
            <a:r>
              <a:rPr lang="en-US" sz="2400" dirty="0" err="1">
                <a:ea typeface="+mn-lt"/>
                <a:cs typeface="+mn-lt"/>
              </a:rPr>
              <a:t>leczeniu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choroby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afektywnej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dwubiegunowej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oraz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zaburzeń</a:t>
            </a:r>
            <a:r>
              <a:rPr lang="en-US" sz="2400" dirty="0">
                <a:ea typeface="+mn-lt"/>
                <a:cs typeface="+mn-lt"/>
              </a:rPr>
              <a:t> borderline. </a:t>
            </a:r>
            <a:r>
              <a:rPr lang="en-US" sz="2400" dirty="0" err="1">
                <a:ea typeface="+mn-lt"/>
                <a:cs typeface="+mn-lt"/>
              </a:rPr>
              <a:t>Normotymiki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ograniczają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nadpobudliwość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psychoruchową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oraz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stabilizują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nastrój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3100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F61F49E3-F8A6-472A-9945-648CC30DB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957187"/>
            <a:ext cx="9144000" cy="1344168"/>
          </a:xfrm>
        </p:spPr>
        <p:txBody>
          <a:bodyPr/>
          <a:lstStyle/>
          <a:p>
            <a:pPr algn="ctr"/>
            <a:r>
              <a:rPr lang="en-US" dirty="0" err="1">
                <a:latin typeface="Lucida Calligraphy" pitchFamily="66" charset="0"/>
                <a:cs typeface="Aharoni"/>
              </a:rPr>
              <a:t>Rodzaje</a:t>
            </a:r>
            <a:r>
              <a:rPr lang="en-US" dirty="0">
                <a:latin typeface="Lucida Calligraphy" pitchFamily="66" charset="0"/>
                <a:cs typeface="Aharoni"/>
              </a:rPr>
              <a:t> </a:t>
            </a:r>
            <a:r>
              <a:rPr lang="en-US" dirty="0" err="1">
                <a:latin typeface="Lucida Calligraphy" pitchFamily="66" charset="0"/>
                <a:cs typeface="Aharoni"/>
              </a:rPr>
              <a:t>psychotropów</a:t>
            </a:r>
          </a:p>
        </p:txBody>
      </p:sp>
    </p:spTree>
    <p:extLst>
      <p:ext uri="{BB962C8B-B14F-4D97-AF65-F5344CB8AC3E}">
        <p14:creationId xmlns="" xmlns:p14="http://schemas.microsoft.com/office/powerpoint/2010/main" val="89312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BC4A0336-662C-41C3-8DC8-3104A1694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B465C493-0283-4872-87A5-03D30185E9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154" b="15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02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6F1400-B552-49A2-845F-B1F8B2D6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791" y="1072206"/>
            <a:ext cx="9144000" cy="1344168"/>
          </a:xfrm>
        </p:spPr>
        <p:txBody>
          <a:bodyPr/>
          <a:lstStyle/>
          <a:p>
            <a:r>
              <a:rPr lang="en-US" dirty="0">
                <a:latin typeface="Lucida Calligraphy" pitchFamily="66" charset="0"/>
                <a:cs typeface="Aharoni"/>
              </a:rPr>
              <a:t>Fakty: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09EDFE9E-F7DD-4371-9A66-262DDEC4462A}"/>
              </a:ext>
            </a:extLst>
          </p:cNvPr>
          <p:cNvSpPr/>
          <p:nvPr/>
        </p:nvSpPr>
        <p:spPr>
          <a:xfrm rot="1020000">
            <a:off x="5617923" y="1002143"/>
            <a:ext cx="2861095" cy="2012830"/>
          </a:xfrm>
          <a:prstGeom prst="cloud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a typeface="+mn-lt"/>
                <a:cs typeface="+mn-lt"/>
              </a:rPr>
              <a:t>leki</a:t>
            </a:r>
            <a:r>
              <a:rPr lang="en-US" sz="2400" dirty="0">
                <a:ea typeface="+mn-lt"/>
                <a:cs typeface="+mn-lt"/>
              </a:rPr>
              <a:t> psycho-</a:t>
            </a:r>
            <a:r>
              <a:rPr lang="en-US" sz="2400" dirty="0" err="1">
                <a:ea typeface="+mn-lt"/>
                <a:cs typeface="+mn-lt"/>
              </a:rPr>
              <a:t>tropowe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nie</a:t>
            </a:r>
            <a:r>
              <a:rPr lang="en-US" sz="2400" dirty="0">
                <a:ea typeface="+mn-lt"/>
                <a:cs typeface="+mn-lt"/>
              </a:rPr>
              <a:t>   </a:t>
            </a:r>
            <a:r>
              <a:rPr lang="en-US" sz="2400" dirty="0" err="1">
                <a:ea typeface="+mn-lt"/>
                <a:cs typeface="+mn-lt"/>
              </a:rPr>
              <a:t>niszczą</a:t>
            </a:r>
            <a:r>
              <a:rPr lang="en-US" sz="2400" dirty="0">
                <a:ea typeface="+mn-lt"/>
                <a:cs typeface="+mn-lt"/>
              </a:rPr>
              <a:t>    psychiki</a:t>
            </a:r>
            <a:endParaRPr lang="en-US" sz="2400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1D5CBDB7-FEC2-4B67-BFD3-232065A0F185}"/>
              </a:ext>
            </a:extLst>
          </p:cNvPr>
          <p:cNvSpPr/>
          <p:nvPr/>
        </p:nvSpPr>
        <p:spPr>
          <a:xfrm rot="-480000">
            <a:off x="1367826" y="2302270"/>
            <a:ext cx="3349922" cy="1984074"/>
          </a:xfrm>
          <a:prstGeom prst="cloudCallout">
            <a:avLst/>
          </a:prstGeom>
          <a:solidFill>
            <a:srgbClr val="FF3B9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ea typeface="+mn-lt"/>
                <a:cs typeface="+mn-lt"/>
              </a:rPr>
              <a:t>większość</a:t>
            </a:r>
            <a:r>
              <a:rPr lang="en-US" sz="2400" dirty="0">
                <a:ea typeface="+mn-lt"/>
                <a:cs typeface="+mn-lt"/>
              </a:rPr>
              <a:t> z </a:t>
            </a:r>
            <a:r>
              <a:rPr lang="en-US" sz="2400" err="1">
                <a:ea typeface="+mn-lt"/>
                <a:cs typeface="+mn-lt"/>
              </a:rPr>
              <a:t>nich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nie</a:t>
            </a:r>
            <a:r>
              <a:rPr lang="en-US" sz="2400" dirty="0">
                <a:ea typeface="+mn-lt"/>
                <a:cs typeface="+mn-lt"/>
              </a:rPr>
              <a:t> jest </a:t>
            </a:r>
            <a:r>
              <a:rPr lang="en-US" sz="2400" err="1">
                <a:ea typeface="+mn-lt"/>
                <a:cs typeface="+mn-lt"/>
              </a:rPr>
              <a:t>stymulantami</a:t>
            </a:r>
            <a:endParaRPr lang="en-US" sz="2400" err="1"/>
          </a:p>
        </p:txBody>
      </p:sp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8D6823E1-9EE8-4F87-B0D4-92C9849BE729}"/>
              </a:ext>
            </a:extLst>
          </p:cNvPr>
          <p:cNvSpPr/>
          <p:nvPr/>
        </p:nvSpPr>
        <p:spPr>
          <a:xfrm rot="480000">
            <a:off x="3997823" y="4181377"/>
            <a:ext cx="3019243" cy="2027206"/>
          </a:xfrm>
          <a:prstGeom prst="cloudCallout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leki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przeciwpadaczkowe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mają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własności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stabilizujące</a:t>
            </a:r>
            <a:r>
              <a:rPr lang="en-US">
                <a:ea typeface="+mn-lt"/>
                <a:cs typeface="+mn-lt"/>
              </a:rPr>
              <a:t> nastrój</a:t>
            </a:r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837E9878-7D10-47BC-9D09-1BC065DC86AF}"/>
              </a:ext>
            </a:extLst>
          </p:cNvPr>
          <p:cNvSpPr/>
          <p:nvPr/>
        </p:nvSpPr>
        <p:spPr>
          <a:xfrm rot="-720000">
            <a:off x="8181916" y="3676014"/>
            <a:ext cx="2602301" cy="1854678"/>
          </a:xfrm>
          <a:prstGeom prst="cloudCallout">
            <a:avLst/>
          </a:prstGeom>
          <a:solidFill>
            <a:srgbClr val="38A838">
              <a:alpha val="75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ea typeface="+mn-lt"/>
                <a:cs typeface="+mn-lt"/>
              </a:rPr>
              <a:t>leki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przeciwpada-czkowe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mają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własności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stabilizujące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520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A96BA9-4CF4-4111-9D5B-0C2CE0F5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602" y="1187225"/>
            <a:ext cx="9144000" cy="1344168"/>
          </a:xfrm>
        </p:spPr>
        <p:txBody>
          <a:bodyPr/>
          <a:lstStyle/>
          <a:p>
            <a:r>
              <a:rPr lang="en-US" dirty="0">
                <a:latin typeface="Lucida Calligraphy" pitchFamily="66" charset="0"/>
                <a:cs typeface="Aharoni"/>
              </a:rPr>
              <a:t>Mity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356A8915-0B32-45B2-909B-D0FE34D67F48}"/>
              </a:ext>
            </a:extLst>
          </p:cNvPr>
          <p:cNvSpPr/>
          <p:nvPr/>
        </p:nvSpPr>
        <p:spPr>
          <a:xfrm rot="-420000">
            <a:off x="966159" y="2087507"/>
            <a:ext cx="3824375" cy="1984075"/>
          </a:xfrm>
          <a:prstGeom prst="cloud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ea typeface="+mn-lt"/>
                <a:cs typeface="+mn-lt"/>
              </a:rPr>
              <a:t>leki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psychotropowe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są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całkowicie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bezpieczne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 err="1">
                <a:ea typeface="+mn-lt"/>
                <a:cs typeface="+mn-lt"/>
              </a:rPr>
              <a:t>więc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można</a:t>
            </a:r>
            <a:r>
              <a:rPr lang="en-US" dirty="0">
                <a:ea typeface="+mn-lt"/>
                <a:cs typeface="+mn-lt"/>
              </a:rPr>
              <a:t> je </a:t>
            </a:r>
            <a:r>
              <a:rPr lang="en-US" dirty="0" err="1">
                <a:ea typeface="+mn-lt"/>
                <a:cs typeface="+mn-lt"/>
              </a:rPr>
              <a:t>przyjmować</a:t>
            </a:r>
            <a:r>
              <a:rPr lang="en-US" dirty="0">
                <a:ea typeface="+mn-lt"/>
                <a:cs typeface="+mn-lt"/>
              </a:rPr>
              <a:t> w </a:t>
            </a:r>
            <a:r>
              <a:rPr lang="en-US" dirty="0" err="1">
                <a:ea typeface="+mn-lt"/>
                <a:cs typeface="+mn-lt"/>
              </a:rPr>
              <a:t>dowolnych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ilościach</a:t>
            </a:r>
          </a:p>
          <a:p>
            <a:pPr algn="ctr"/>
            <a:endParaRPr lang="en-US" dirty="0"/>
          </a:p>
        </p:txBody>
      </p:sp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070E34DD-1385-4350-8F7D-B4392D26F19F}"/>
              </a:ext>
            </a:extLst>
          </p:cNvPr>
          <p:cNvSpPr/>
          <p:nvPr/>
        </p:nvSpPr>
        <p:spPr>
          <a:xfrm rot="900000">
            <a:off x="6730581" y="1655286"/>
            <a:ext cx="3881885" cy="1955321"/>
          </a:xfrm>
          <a:prstGeom prst="cloudCallout">
            <a:avLst/>
          </a:prstGeom>
          <a:solidFill>
            <a:srgbClr val="ED7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ea typeface="+mn-lt"/>
                <a:cs typeface="+mn-lt"/>
              </a:rPr>
              <a:t>Są</a:t>
            </a:r>
            <a:r>
              <a:rPr lang="en-US" dirty="0">
                <a:ea typeface="+mn-lt"/>
                <a:cs typeface="+mn-lt"/>
              </a:rPr>
              <a:t> to </a:t>
            </a:r>
            <a:r>
              <a:rPr lang="en-US" dirty="0" err="1">
                <a:ea typeface="+mn-lt"/>
                <a:cs typeface="+mn-lt"/>
              </a:rPr>
              <a:t>leki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ludzi</a:t>
            </a:r>
            <a:r>
              <a:rPr lang="en-US" dirty="0">
                <a:ea typeface="+mn-lt"/>
                <a:cs typeface="+mn-lt"/>
              </a:rPr>
              <a:t> „</a:t>
            </a:r>
            <a:r>
              <a:rPr lang="en-US" dirty="0" err="1">
                <a:ea typeface="+mn-lt"/>
                <a:cs typeface="+mn-lt"/>
              </a:rPr>
              <a:t>słabych</a:t>
            </a:r>
            <a:r>
              <a:rPr lang="en-US" dirty="0">
                <a:ea typeface="+mn-lt"/>
                <a:cs typeface="+mn-lt"/>
              </a:rPr>
              <a:t>” (</a:t>
            </a:r>
            <a:r>
              <a:rPr lang="en-US" dirty="0" err="1">
                <a:ea typeface="+mn-lt"/>
                <a:cs typeface="+mn-lt"/>
              </a:rPr>
              <a:t>nieprawda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ea typeface="+mn-lt"/>
                <a:cs typeface="+mn-lt"/>
              </a:rPr>
              <a:t>choroba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wynika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słabości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charakteru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danej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osoby</a:t>
            </a:r>
            <a:r>
              <a:rPr lang="en-US" dirty="0">
                <a:ea typeface="+mn-lt"/>
                <a:cs typeface="+mn-lt"/>
              </a:rPr>
              <a:t>),</a:t>
            </a:r>
            <a:endParaRPr lang="en-US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E5511CE7-BBC3-4835-9453-192354DC25BC}"/>
              </a:ext>
            </a:extLst>
          </p:cNvPr>
          <p:cNvSpPr/>
          <p:nvPr/>
        </p:nvSpPr>
        <p:spPr>
          <a:xfrm rot="660000">
            <a:off x="4170512" y="3638464"/>
            <a:ext cx="4485735" cy="2631056"/>
          </a:xfrm>
          <a:prstGeom prst="cloudCallout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Celem </a:t>
            </a:r>
            <a:r>
              <a:rPr lang="en-US" dirty="0" err="1">
                <a:ea typeface="+mn-lt"/>
                <a:cs typeface="+mn-lt"/>
              </a:rPr>
              <a:t>przyjmowania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leków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psychotropowych</a:t>
            </a:r>
            <a:r>
              <a:rPr lang="en-US" dirty="0">
                <a:ea typeface="+mn-lt"/>
                <a:cs typeface="+mn-lt"/>
              </a:rPr>
              <a:t> jest </a:t>
            </a:r>
            <a:r>
              <a:rPr lang="en-US" dirty="0" err="1">
                <a:ea typeface="+mn-lt"/>
                <a:cs typeface="+mn-lt"/>
              </a:rPr>
              <a:t>zastąpienie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woli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osoby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chorującej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nieprawda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ea typeface="+mn-lt"/>
                <a:cs typeface="+mn-lt"/>
              </a:rPr>
              <a:t>celem</a:t>
            </a:r>
            <a:r>
              <a:rPr lang="en-US" dirty="0">
                <a:ea typeface="+mn-lt"/>
                <a:cs typeface="+mn-lt"/>
              </a:rPr>
              <a:t> ich </a:t>
            </a:r>
            <a:r>
              <a:rPr lang="en-US" dirty="0" err="1">
                <a:ea typeface="+mn-lt"/>
                <a:cs typeface="+mn-lt"/>
              </a:rPr>
              <a:t>stosowania</a:t>
            </a:r>
            <a:r>
              <a:rPr lang="en-US" dirty="0">
                <a:ea typeface="+mn-lt"/>
                <a:cs typeface="+mn-lt"/>
              </a:rPr>
              <a:t> jest </a:t>
            </a:r>
            <a:r>
              <a:rPr lang="en-US" dirty="0" err="1">
                <a:ea typeface="+mn-lt"/>
                <a:cs typeface="+mn-lt"/>
              </a:rPr>
              <a:t>właśnie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poprawa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funkcjonowania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pacjenta</a:t>
            </a:r>
            <a:endParaRPr lang="en-US" dirty="0" err="1"/>
          </a:p>
        </p:txBody>
      </p:sp>
    </p:spTree>
    <p:extLst>
      <p:ext uri="{BB962C8B-B14F-4D97-AF65-F5344CB8AC3E}">
        <p14:creationId xmlns="" xmlns:p14="http://schemas.microsoft.com/office/powerpoint/2010/main" val="363627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A87F4F-15A5-47B4-B1E8-389C2089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172848"/>
            <a:ext cx="9144000" cy="1487941"/>
          </a:xfrm>
        </p:spPr>
        <p:txBody>
          <a:bodyPr/>
          <a:lstStyle/>
          <a:p>
            <a:r>
              <a:rPr lang="en-US" dirty="0" err="1">
                <a:latin typeface="Lucida Calligraphy" pitchFamily="66" charset="0"/>
                <a:cs typeface="Aharoni"/>
              </a:rPr>
              <a:t>Dziękujemy</a:t>
            </a:r>
            <a:r>
              <a:rPr lang="en-US" dirty="0">
                <a:latin typeface="Lucida Calligraphy" pitchFamily="66" charset="0"/>
                <a:cs typeface="Aharoni"/>
              </a:rPr>
              <a:t> za </a:t>
            </a:r>
            <a:r>
              <a:rPr lang="en-US" dirty="0" err="1">
                <a:latin typeface="Lucida Calligraphy" pitchFamily="66" charset="0"/>
                <a:cs typeface="Aharoni"/>
              </a:rPr>
              <a:t>uwagę</a:t>
            </a:r>
            <a:r>
              <a:rPr lang="en-US" dirty="0">
                <a:latin typeface="Lucida Calligraphy" pitchFamily="66" charset="0"/>
                <a:cs typeface="Aharoni"/>
              </a:rPr>
              <a:t>!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0D0673C-97F9-464A-9E0C-415F33AE1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019" y="2166669"/>
            <a:ext cx="7480147" cy="3946756"/>
          </a:xfrm>
        </p:spPr>
      </p:pic>
    </p:spTree>
    <p:extLst>
      <p:ext uri="{BB962C8B-B14F-4D97-AF65-F5344CB8AC3E}">
        <p14:creationId xmlns="" xmlns:p14="http://schemas.microsoft.com/office/powerpoint/2010/main" val="1217436206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164</Words>
  <Application>Microsoft Office PowerPoint</Application>
  <PresentationFormat>Niestandardowy</PresentationFormat>
  <Paragraphs>27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PrismaticVTI</vt:lpstr>
      <vt:lpstr>Radość życia bez psychotropów</vt:lpstr>
      <vt:lpstr>Co to są psychotropy?</vt:lpstr>
      <vt:lpstr>Rodzaje psychotropów</vt:lpstr>
      <vt:lpstr>Rodzaje psychotropów</vt:lpstr>
      <vt:lpstr>Slajd 5</vt:lpstr>
      <vt:lpstr>Fakty:</vt:lpstr>
      <vt:lpstr>Mity</vt:lpstr>
      <vt:lpstr>Dziękujemy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Maja Puton</dc:creator>
  <cp:lastModifiedBy>User</cp:lastModifiedBy>
  <cp:revision>260</cp:revision>
  <dcterms:created xsi:type="dcterms:W3CDTF">2012-08-15T16:54:36Z</dcterms:created>
  <dcterms:modified xsi:type="dcterms:W3CDTF">2021-03-08T09:29:53Z</dcterms:modified>
</cp:coreProperties>
</file>