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60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3" r:id="rId25"/>
    <p:sldId id="284" r:id="rId26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2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BB63E9-33BC-402E-8A68-ECC1B067C5A3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037D6-02BC-4FB9-BBA2-AA8E56E361F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7441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ADF9D095-6023-48B4-9B96-9C7A5686958F}" type="datetimeFigureOut">
              <a:rPr lang="pl-PL" smtClean="0"/>
              <a:t>28.04.2021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3A76EBDB-1E99-472E-88A8-F17FC178A432}" type="slidenum">
              <a:rPr lang="pl-PL" smtClean="0"/>
              <a:t>‹#›</a:t>
            </a:fld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13" name="drumroll.wav"/>
          </p:stSnd>
        </p:sndAc>
      </p:transition>
    </mc:Choice>
    <mc:Fallback xmlns="">
      <p:transition spd="slow" advTm="7000">
        <p:sndAc>
          <p:stSnd>
            <p:snd r:embed="rId14" name="drumroll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zdrowojem.fundacjabos.pl/pliki/materialy/DZIELIMY_SIE_WIEDZA_sztuka_picia_wody.pdf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5" Type="http://schemas.openxmlformats.org/officeDocument/2006/relationships/audio" Target="../media/audio1.wav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9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5000" dirty="0" smtClean="0"/>
              <a:t>SZTUKA PICIA WODY</a:t>
            </a:r>
            <a:endParaRPr lang="pl-PL" sz="5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2825327"/>
          </a:xfrm>
        </p:spPr>
        <p:txBody>
          <a:bodyPr>
            <a:normAutofit/>
          </a:bodyPr>
          <a:lstStyle/>
          <a:p>
            <a:endParaRPr lang="pl-PL" sz="3000" b="1" i="1" dirty="0" smtClean="0"/>
          </a:p>
          <a:p>
            <a:r>
              <a:rPr lang="pl-PL" sz="3000" b="1" i="1" dirty="0" smtClean="0"/>
              <a:t>11 edycja projektu </a:t>
            </a:r>
          </a:p>
          <a:p>
            <a:r>
              <a:rPr lang="pl-PL" sz="3000" b="1" i="1" dirty="0" smtClean="0"/>
              <a:t>„Zdrowo jem, więcej wiem!”</a:t>
            </a:r>
            <a:endParaRPr lang="pl-PL" sz="3000" b="1" i="1" dirty="0"/>
          </a:p>
        </p:txBody>
      </p:sp>
    </p:spTree>
    <p:extLst>
      <p:ext uri="{BB962C8B-B14F-4D97-AF65-F5344CB8AC3E}">
        <p14:creationId xmlns:p14="http://schemas.microsoft.com/office/powerpoint/2010/main" val="2948233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362141"/>
          </a:xfrm>
        </p:spPr>
        <p:txBody>
          <a:bodyPr/>
          <a:lstStyle/>
          <a:p>
            <a:r>
              <a:rPr lang="pl-PL" dirty="0" smtClean="0"/>
              <a:t>Odwodnienie u dzieci.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smtClean="0"/>
              <a:t>Odwodnienie organizmu często jest skutkiem biegunki bądź wymiotów. Należy wtedy pamiętać o systematycznym podawaniu dzieciom płynów. Niekiedy wskazane jest również podawanie specjalnych płynów nawadniających, które są wzbogacone w elektrolity. 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0136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Dla dobra dziecka warto przestrzegać zasad: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3406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1. Dbaj o to, aby dziecko wypijało w ciągu dnia odpowiednią ilość płynów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092" y="2674938"/>
            <a:ext cx="4043754" cy="34512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8907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06496"/>
          </a:xfrm>
        </p:spPr>
        <p:txBody>
          <a:bodyPr>
            <a:noAutofit/>
          </a:bodyPr>
          <a:lstStyle/>
          <a:p>
            <a:r>
              <a:rPr lang="pl-PL" sz="3200" dirty="0" smtClean="0"/>
              <a:t>2. W trakcie intensywnej ruchowej zabawy </a:t>
            </a:r>
            <a:br>
              <a:rPr lang="pl-PL" sz="3200" dirty="0" smtClean="0"/>
            </a:br>
            <a:r>
              <a:rPr lang="pl-PL" sz="3200" dirty="0" smtClean="0"/>
              <a:t>lub zajęć sportowych podawaj dziecku płyny 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55970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200" dirty="0" smtClean="0"/>
              <a:t>3. Zadbaj o to, by do szkoły i na wycieczki szkolne dziecko obowiązkowo brało butelkę wody. </a:t>
            </a:r>
            <a:endParaRPr lang="pl-PL" sz="32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52" y="2674938"/>
            <a:ext cx="4601633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2086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4. Ucz dziecko i sam pamiętaj, że nie tylko ilość, ale również jakość wypijanych płynów jest ważna - lepiej pić wodę źródlaną lub mineralną niż kolorowy, słodzony napój.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06396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/>
              <a:t>5. Pamiętaj, że to czy pijesz wodę i jak to robisz wpływa na kształtowanie prawidłowych </a:t>
            </a:r>
            <a:r>
              <a:rPr lang="pl-PL" sz="2400" dirty="0" err="1" smtClean="0"/>
              <a:t>zachowań</a:t>
            </a:r>
            <a:r>
              <a:rPr lang="pl-PL" sz="2400" dirty="0" smtClean="0"/>
              <a:t> żywieniowych dziecka. </a:t>
            </a:r>
            <a:endParaRPr lang="pl-PL" sz="24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86883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Najważniejsze zasady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8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1. Wypijaj odpowiednią ilość płynów w ciągu dnia – 1,5 – 2 litry dziennie.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530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2. Wodę i napoje popijaj powoli, małymi łykami.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155" y="2674938"/>
            <a:ext cx="4165628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208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Woda źródło życia</a:t>
            </a:r>
            <a:endParaRPr lang="pl-PL" dirty="0"/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744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dirty="0" smtClean="0"/>
              <a:t>3. Wodę lub inne napoje niesłodzone popijaj </a:t>
            </a:r>
            <a:r>
              <a:rPr lang="pl-PL" sz="3500" dirty="0" smtClean="0"/>
              <a:t>systematycznie</a:t>
            </a:r>
            <a:r>
              <a:rPr lang="pl-PL" sz="3500" dirty="0" smtClean="0"/>
              <a:t>, dzięki temu nie dopuścimy do strat wody w organizmie.</a:t>
            </a:r>
            <a:endParaRPr lang="pl-PL" sz="35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176837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55440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500" dirty="0" smtClean="0"/>
              <a:t>4. Pamiętaj o spożywaniu owoców i warzyw, które są również źródłem wody.</a:t>
            </a:r>
            <a:endParaRPr lang="pl-PL" sz="35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84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48818" y="2655838"/>
            <a:ext cx="4641204" cy="34512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dirty="0" smtClean="0"/>
              <a:t>5. W czasie wykonywania aktywności fizycznej popijaj wodę lub inne niesłodzone płyny.</a:t>
            </a:r>
            <a:endParaRPr lang="pl-PL" sz="3500" dirty="0"/>
          </a:p>
        </p:txBody>
      </p:sp>
    </p:spTree>
    <p:extLst>
      <p:ext uri="{BB962C8B-B14F-4D97-AF65-F5344CB8AC3E}">
        <p14:creationId xmlns:p14="http://schemas.microsoft.com/office/powerpoint/2010/main" val="212100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550" y="2674938"/>
            <a:ext cx="5176837" cy="34512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6. Pamiętaj o piciu płynów nawet wtedy, kiedy jesteś poza domem.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05867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7. Pamiętaj o stałym popijaniu płynów, szczególnie gdy: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pl-PL" dirty="0"/>
              <a:t>d</a:t>
            </a:r>
            <a:r>
              <a:rPr lang="pl-PL" dirty="0" smtClean="0"/>
              <a:t>użo czasu spędzasz w zamkniętych pomieszczeniach (zwłaszcza w czasie sezonu grzewczego)</a:t>
            </a:r>
          </a:p>
          <a:p>
            <a:r>
              <a:rPr lang="pl-PL" dirty="0"/>
              <a:t>p</a:t>
            </a:r>
            <a:r>
              <a:rPr lang="pl-PL" dirty="0" smtClean="0"/>
              <a:t>ijesz dużo kawy, herbaty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pl-PL" dirty="0" smtClean="0"/>
              <a:t>spożywasz dużo produktów wysokobiałkowych, bogatych w błonnik lub słonych</a:t>
            </a:r>
          </a:p>
          <a:p>
            <a:r>
              <a:rPr lang="pl-PL" dirty="0"/>
              <a:t>p</a:t>
            </a:r>
            <a:r>
              <a:rPr lang="pl-PL" dirty="0" smtClean="0"/>
              <a:t>rzebywasz w wysokiej temperaturze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7245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914400" y="4365104"/>
            <a:ext cx="3352800" cy="1121297"/>
          </a:xfrm>
        </p:spPr>
        <p:txBody>
          <a:bodyPr/>
          <a:lstStyle/>
          <a:p>
            <a:r>
              <a:rPr lang="pl-PL" dirty="0" smtClean="0"/>
              <a:t>Dziękuję za uwagę.</a:t>
            </a:r>
          </a:p>
          <a:p>
            <a:r>
              <a:rPr lang="pl-PL" dirty="0" smtClean="0"/>
              <a:t>                Anna Winiarska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548680"/>
            <a:ext cx="3352800" cy="2952328"/>
          </a:xfrm>
        </p:spPr>
        <p:txBody>
          <a:bodyPr/>
          <a:lstStyle/>
          <a:p>
            <a:r>
              <a:rPr lang="pl-PL" sz="1800" dirty="0" smtClean="0"/>
              <a:t>Prezentacja została przygotowana w oparciu o tekst mgr inż. Anny </a:t>
            </a:r>
            <a:r>
              <a:rPr lang="pl-PL" sz="1800" dirty="0" err="1" smtClean="0"/>
              <a:t>Taraszewskiej</a:t>
            </a:r>
            <a:r>
              <a:rPr lang="pl-PL" sz="1800" dirty="0" smtClean="0"/>
              <a:t> </a:t>
            </a:r>
            <a:br>
              <a:rPr lang="pl-PL" sz="1800" dirty="0" smtClean="0"/>
            </a:br>
            <a:r>
              <a:rPr lang="pl-PL" sz="1800" dirty="0" smtClean="0"/>
              <a:t>z Instytutu Żywności i Żywienia. </a:t>
            </a:r>
            <a:r>
              <a:rPr lang="pl-PL" sz="1800" dirty="0"/>
              <a:t>M</a:t>
            </a:r>
            <a:r>
              <a:rPr lang="pl-PL" sz="1800" dirty="0" smtClean="0"/>
              <a:t>ateriały pobrano </a:t>
            </a:r>
            <a:r>
              <a:rPr lang="pl-PL" sz="1800" dirty="0"/>
              <a:t>ze strony</a:t>
            </a:r>
            <a:br>
              <a:rPr lang="pl-PL" sz="1800" dirty="0"/>
            </a:br>
            <a:r>
              <a:rPr lang="pl-PL" sz="1800" dirty="0">
                <a:hlinkClick r:id="rId3"/>
              </a:rPr>
              <a:t>https://</a:t>
            </a:r>
            <a:r>
              <a:rPr lang="pl-PL" sz="1800" dirty="0" smtClean="0">
                <a:hlinkClick r:id="rId3"/>
              </a:rPr>
              <a:t>zdrowojem.fundacjabos.pl/pliki/materialy/DZIELIMY_SIE_WIEDZA_sztuka_picia_wody.pdf</a:t>
            </a:r>
            <a:r>
              <a:rPr lang="pl-PL" sz="1800" dirty="0" smtClean="0"/>
              <a:t/>
            </a:r>
            <a:br>
              <a:rPr lang="pl-PL" sz="1800" dirty="0" smtClean="0"/>
            </a:br>
            <a:endParaRPr lang="pl-PL" sz="1800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432050"/>
            <a:ext cx="3905250" cy="2603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878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800" dirty="0"/>
              <a:t>Woda stanowi środowisko dla wszystkich procesów życiowych, które przebiegają</a:t>
            </a:r>
            <a:br>
              <a:rPr lang="pl-PL" sz="1800" dirty="0"/>
            </a:br>
            <a:r>
              <a:rPr lang="pl-PL" sz="1800" dirty="0"/>
              <a:t>w organizmie: wchodzi  w skład wszystkich komórek i tkanek; umożliwia przemieszczanie składników odżywczych i produktów przemiany materii na poziomie komórki i całego organizmu; reguluje temperaturę ciała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6656" y="2348880"/>
            <a:ext cx="3822192" cy="968996"/>
          </a:xfrm>
        </p:spPr>
        <p:txBody>
          <a:bodyPr>
            <a:normAutofit fontScale="92500" lnSpcReduction="20000"/>
          </a:bodyPr>
          <a:lstStyle/>
          <a:p>
            <a:r>
              <a:rPr lang="pl-PL" dirty="0"/>
              <a:t>Jest niezbędna do prawidłowego procesu trawienia.</a:t>
            </a:r>
          </a:p>
          <a:p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8200" y="2276872"/>
            <a:ext cx="3822192" cy="1041003"/>
          </a:xfrm>
        </p:spPr>
        <p:txBody>
          <a:bodyPr>
            <a:normAutofit/>
          </a:bodyPr>
          <a:lstStyle/>
          <a:p>
            <a:r>
              <a:rPr lang="pl-PL" dirty="0"/>
              <a:t>Wpływa na funkcjonowanie układu oddechowego.</a:t>
            </a:r>
          </a:p>
          <a:p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56992"/>
            <a:ext cx="3822700" cy="26684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Symbol zastępczy zawartości 9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504406"/>
            <a:ext cx="3819525" cy="25463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320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74448"/>
          </a:xfrm>
        </p:spPr>
        <p:txBody>
          <a:bodyPr/>
          <a:lstStyle/>
          <a:p>
            <a:r>
              <a:rPr lang="pl-PL" dirty="0" smtClean="0"/>
              <a:t>Kiedy pić?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76656" y="1988840"/>
            <a:ext cx="3822192" cy="1329036"/>
          </a:xfrm>
        </p:spPr>
        <p:txBody>
          <a:bodyPr>
            <a:normAutofit fontScale="85000" lnSpcReduction="20000"/>
          </a:bodyPr>
          <a:lstStyle/>
          <a:p>
            <a:r>
              <a:rPr lang="pl-PL" sz="1600" dirty="0" smtClean="0"/>
              <a:t>Uczucie pragnienia, daje nam znać o konieczności napicia się. Czas upływający  od pojawienia się pragnienia i podjęcia odpowiednich działań – wypicia napoju, jego strawienia i </a:t>
            </a:r>
            <a:r>
              <a:rPr lang="pl-PL" sz="1600" dirty="0" err="1" smtClean="0"/>
              <a:t>zmetabolizowania</a:t>
            </a:r>
            <a:r>
              <a:rPr lang="pl-PL" sz="1600" dirty="0" smtClean="0"/>
              <a:t>, jest zbyt długi – istnieje wtedy niebezpieczeństwo wystąpienia objawów odwodnienia.</a:t>
            </a:r>
            <a:endParaRPr lang="pl-PL" sz="1600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8200" y="1988840"/>
            <a:ext cx="3822192" cy="1329035"/>
          </a:xfrm>
        </p:spPr>
        <p:txBody>
          <a:bodyPr>
            <a:normAutofit/>
          </a:bodyPr>
          <a:lstStyle/>
          <a:p>
            <a:r>
              <a:rPr lang="pl-PL" sz="1400" dirty="0" smtClean="0"/>
              <a:t>A zatem najlepiej „wyprzedzić” moment pojawienia się pragnienia i popijać systematycznie w ciągu dnia wodę czy inne niesłodzone napoje.</a:t>
            </a:r>
            <a:endParaRPr lang="pl-PL" sz="1400" dirty="0"/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503348"/>
            <a:ext cx="3822700" cy="25484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Symbol zastępczy zawartości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3504406"/>
            <a:ext cx="3819525" cy="2546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5687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l-PL" sz="1400" dirty="0" smtClean="0"/>
              <a:t>Ważne jest nie tylko kiedy pić, lecz także jak pić. Często zdarza się, że gdy poczujemy pragnienie, szybko zaspakajamy je szklanką wody czy innego napoju, wypijając ją zazwyczaj jednym haustem i znów „zapominamy” o piciu na jakiś czas. Najlepiej pić napoje powoli i małymi łykami. Dzięki temu organizm lepiej przyswoi wypite płyny.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1412776"/>
            <a:ext cx="3352800" cy="1152128"/>
          </a:xfrm>
        </p:spPr>
        <p:txBody>
          <a:bodyPr/>
          <a:lstStyle/>
          <a:p>
            <a:pPr algn="ctr"/>
            <a:r>
              <a:rPr lang="pl-PL" sz="4400" dirty="0" smtClean="0"/>
              <a:t>Jak pić?</a:t>
            </a:r>
            <a:endParaRPr lang="pl-PL" sz="4400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1867492"/>
            <a:ext cx="3905250" cy="37326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1730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400" dirty="0" smtClean="0"/>
              <a:t>Każdy z nas potrzebuje innej ilości płynów.  Szacuje się, że minimalna ilość wody potrzebna naszemu organizmowi wynosi 0,8 – 1 l na dobę. Światowa Organizacja Zdrowia zaleca, by dzienne spożycie wody kształtowało się na poziomie 30 ml na każdy kilogram masy ciała.</a:t>
            </a:r>
            <a:endParaRPr lang="pl-PL" sz="14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914400" y="1772816"/>
            <a:ext cx="3352800" cy="1008112"/>
          </a:xfrm>
        </p:spPr>
        <p:txBody>
          <a:bodyPr/>
          <a:lstStyle/>
          <a:p>
            <a:pPr algn="ctr"/>
            <a:r>
              <a:rPr lang="pl-PL" dirty="0" smtClean="0"/>
              <a:t>Ile pić?</a:t>
            </a:r>
            <a:endParaRPr lang="pl-PL" dirty="0"/>
          </a:p>
        </p:txBody>
      </p:sp>
      <p:pic>
        <p:nvPicPr>
          <p:cNvPr id="6" name="Symbol zastępczy zawartości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375" y="2432050"/>
            <a:ext cx="3905250" cy="26035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6063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820680"/>
          </a:xfrm>
        </p:spPr>
        <p:txBody>
          <a:bodyPr>
            <a:noAutofit/>
          </a:bodyPr>
          <a:lstStyle/>
          <a:p>
            <a:r>
              <a:rPr lang="pl-PL" sz="3200" dirty="0" smtClean="0"/>
              <a:t>W Instytucie Żywności i Żywienia opracowano dla ludności Polski normy określające spożycie wody</a:t>
            </a:r>
            <a:r>
              <a:rPr lang="pl-PL" sz="3600" dirty="0" smtClean="0"/>
              <a:t> </a:t>
            </a:r>
            <a:r>
              <a:rPr lang="pl-PL" sz="2000" dirty="0" smtClean="0"/>
              <a:t>(zawartej w napojach, jak i pożywieniu)</a:t>
            </a:r>
            <a:br>
              <a:rPr lang="pl-PL" sz="2000" dirty="0" smtClean="0"/>
            </a:br>
            <a:r>
              <a:rPr lang="pl-PL" sz="1600" i="1" dirty="0" smtClean="0">
                <a:solidFill>
                  <a:schemeClr val="bg2">
                    <a:lumMod val="25000"/>
                  </a:schemeClr>
                </a:solidFill>
              </a:rPr>
              <a:t>Źródło: Normy żywienia człowieka, red. nauk. M. Jaros, B. Bułhak-Jachymczyk</a:t>
            </a:r>
            <a:br>
              <a:rPr lang="pl-PL" sz="1600" i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pl-PL" sz="1600" i="1" dirty="0" smtClean="0">
                <a:solidFill>
                  <a:schemeClr val="bg2">
                    <a:lumMod val="25000"/>
                  </a:schemeClr>
                </a:solidFill>
              </a:rPr>
              <a:t>PZWL, Warszawa 2012</a:t>
            </a:r>
            <a:endParaRPr lang="pl-PL" sz="1600" i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/>
              <a:t>Płeć i wiek</a:t>
            </a:r>
          </a:p>
          <a:p>
            <a:r>
              <a:rPr lang="pl-PL" dirty="0" smtClean="0"/>
              <a:t>Dzieci 1-3 lat </a:t>
            </a:r>
          </a:p>
          <a:p>
            <a:r>
              <a:rPr lang="pl-PL" dirty="0" smtClean="0"/>
              <a:t>Dzieci 4-6lat</a:t>
            </a:r>
          </a:p>
          <a:p>
            <a:r>
              <a:rPr lang="pl-PL" dirty="0" smtClean="0"/>
              <a:t>Dzieci 7-9 lat</a:t>
            </a:r>
          </a:p>
          <a:p>
            <a:r>
              <a:rPr lang="pl-PL" dirty="0" smtClean="0"/>
              <a:t>Dziewczęta 10-18 lat</a:t>
            </a:r>
          </a:p>
          <a:p>
            <a:r>
              <a:rPr lang="pl-PL" dirty="0" smtClean="0"/>
              <a:t>Chłopcy 10-18 lat</a:t>
            </a:r>
          </a:p>
          <a:p>
            <a:r>
              <a:rPr lang="pl-PL" dirty="0" smtClean="0"/>
              <a:t>Kobiety&gt;19 lat</a:t>
            </a:r>
          </a:p>
          <a:p>
            <a:r>
              <a:rPr lang="pl-PL" dirty="0" smtClean="0"/>
              <a:t>Mężczyźni&gt;19 lat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14"/>
          </p:nvPr>
        </p:nvSpPr>
        <p:spPr>
          <a:xfrm>
            <a:off x="3923928" y="2679192"/>
            <a:ext cx="4824536" cy="3447288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Ilość płynów na dzień (w litrach)</a:t>
            </a:r>
          </a:p>
          <a:p>
            <a:r>
              <a:rPr lang="pl-PL" dirty="0" smtClean="0"/>
              <a:t>1,3</a:t>
            </a:r>
          </a:p>
          <a:p>
            <a:r>
              <a:rPr lang="pl-PL" dirty="0" smtClean="0"/>
              <a:t>1,6</a:t>
            </a:r>
          </a:p>
          <a:p>
            <a:r>
              <a:rPr lang="pl-PL" dirty="0" smtClean="0"/>
              <a:t>1,8</a:t>
            </a:r>
          </a:p>
          <a:p>
            <a:r>
              <a:rPr lang="pl-PL" dirty="0" smtClean="0"/>
              <a:t>1,9-2,0</a:t>
            </a:r>
          </a:p>
          <a:p>
            <a:r>
              <a:rPr lang="pl-PL" dirty="0" smtClean="0"/>
              <a:t>2,1-2,5</a:t>
            </a:r>
          </a:p>
          <a:p>
            <a:r>
              <a:rPr lang="pl-PL" dirty="0" smtClean="0"/>
              <a:t>2,0</a:t>
            </a:r>
          </a:p>
          <a:p>
            <a:r>
              <a:rPr lang="pl-PL" dirty="0" smtClean="0"/>
              <a:t>2,5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87347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3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Skutki niedoboru wody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1560" y="3068960"/>
            <a:ext cx="3822700" cy="2608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ymbol zastępczy zawartości 5"/>
          <p:cNvPicPr>
            <a:picLocks noGrp="1" noChangeAspect="1"/>
          </p:cNvPicPr>
          <p:nvPr>
            <p:ph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5025" y="3128698"/>
            <a:ext cx="3822700" cy="2548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6654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5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1362141"/>
          </a:xfrm>
        </p:spPr>
        <p:txBody>
          <a:bodyPr/>
          <a:lstStyle/>
          <a:p>
            <a:r>
              <a:rPr lang="pl-PL" dirty="0" smtClean="0"/>
              <a:t>Skutki niedoboru wody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 smtClean="0"/>
              <a:t>Zbyt małe spożycie wody prowadzi do różnych zaburzeń w funkcjonowaniu organizmu. Przy utracie 3% wody pojawia się uczucie zmęczenia, bóle głowy i zawroty głowy. Odwodnienie w granicy 25% zagraża życiu. Przy długotrwałym niedoborze płynów dochodzi do zaburzeń w pracy wątroby i nerek oraz zaburzeń trawienia.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8" r="9378"/>
          <a:stretch>
            <a:fillRect/>
          </a:stretch>
        </p:blipFill>
        <p:spPr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85196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6000" advTm="7000">
        <p:sndAc>
          <p:stSnd>
            <p:snd r:embed="rId2" name="drumroll.wav"/>
          </p:stSnd>
        </p:sndAc>
      </p:transition>
    </mc:Choice>
    <mc:Fallback xmlns="">
      <p:transition spd="slow" advTm="7000">
        <p:sndAc>
          <p:stSnd>
            <p:snd r:embed="rId4" name="drumroll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ształt fali">
  <a:themeElements>
    <a:clrScheme name="Kształt fali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Kształt fali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ształt fal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250</TotalTime>
  <Words>629</Words>
  <Application>Microsoft Office PowerPoint</Application>
  <PresentationFormat>Pokaz na ekranie (4:3)</PresentationFormat>
  <Paragraphs>58</Paragraphs>
  <Slides>25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25</vt:i4>
      </vt:variant>
    </vt:vector>
  </HeadingPairs>
  <TitlesOfParts>
    <vt:vector size="26" baseType="lpstr">
      <vt:lpstr>Kształt fali</vt:lpstr>
      <vt:lpstr>SZTUKA PICIA WODY</vt:lpstr>
      <vt:lpstr>Woda źródło życia</vt:lpstr>
      <vt:lpstr>Woda stanowi środowisko dla wszystkich procesów życiowych, które przebiegają w organizmie: wchodzi  w skład wszystkich komórek i tkanek; umożliwia przemieszczanie składników odżywczych i produktów przemiany materii na poziomie komórki i całego organizmu; reguluje temperaturę ciała </vt:lpstr>
      <vt:lpstr>Kiedy pić?</vt:lpstr>
      <vt:lpstr>Jak pić?</vt:lpstr>
      <vt:lpstr>Ile pić?</vt:lpstr>
      <vt:lpstr>W Instytucie Żywności i Żywienia opracowano dla ludności Polski normy określające spożycie wody (zawartej w napojach, jak i pożywieniu) Źródło: Normy żywienia człowieka, red. nauk. M. Jaros, B. Bułhak-Jachymczyk PZWL, Warszawa 2012</vt:lpstr>
      <vt:lpstr>Skutki niedoboru wody</vt:lpstr>
      <vt:lpstr>Skutki niedoboru wody</vt:lpstr>
      <vt:lpstr>Odwodnienie u dzieci.</vt:lpstr>
      <vt:lpstr>Dla dobra dziecka warto przestrzegać zasad:</vt:lpstr>
      <vt:lpstr>1. Dbaj o to, aby dziecko wypijało w ciągu dnia odpowiednią ilość płynów</vt:lpstr>
      <vt:lpstr>2. W trakcie intensywnej ruchowej zabawy  lub zajęć sportowych podawaj dziecku płyny </vt:lpstr>
      <vt:lpstr>3. Zadbaj o to, by do szkoły i na wycieczki szkolne dziecko obowiązkowo brało butelkę wody. </vt:lpstr>
      <vt:lpstr>4. Ucz dziecko i sam pamiętaj, że nie tylko ilość, ale również jakość wypijanych płynów jest ważna - lepiej pić wodę źródlaną lub mineralną niż kolorowy, słodzony napój.</vt:lpstr>
      <vt:lpstr>5. Pamiętaj, że to czy pijesz wodę i jak to robisz wpływa na kształtowanie prawidłowych zachowań żywieniowych dziecka. </vt:lpstr>
      <vt:lpstr>Najważniejsze zasady</vt:lpstr>
      <vt:lpstr>1. Wypijaj odpowiednią ilość płynów w ciągu dnia – 1,5 – 2 litry dziennie.</vt:lpstr>
      <vt:lpstr>2. Wodę i napoje popijaj powoli, małymi łykami.</vt:lpstr>
      <vt:lpstr>3. Wodę lub inne napoje niesłodzone popijaj systematycznie, dzięki temu nie dopuścimy do strat wody w organizmie.</vt:lpstr>
      <vt:lpstr>4. Pamiętaj o spożywaniu owoców i warzyw, które są również źródłem wody.</vt:lpstr>
      <vt:lpstr>5. W czasie wykonywania aktywności fizycznej popijaj wodę lub inne niesłodzone płyny.</vt:lpstr>
      <vt:lpstr>6. Pamiętaj o piciu płynów nawet wtedy, kiedy jesteś poza domem.</vt:lpstr>
      <vt:lpstr>7. Pamiętaj o stałym popijaniu płynów, szczególnie gdy:</vt:lpstr>
      <vt:lpstr>Prezentacja została przygotowana w oparciu o tekst mgr inż. Anny Taraszewskiej  z Instytutu Żywności i Żywienia. Materiały pobrano ze strony https://zdrowojem.fundacjabos.pl/pliki/materialy/DZIELIMY_SIE_WIEDZA_sztuka_picia_wody.pdf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SZTUKA PICIA WODY</dc:title>
  <dc:creator>Ania</dc:creator>
  <cp:lastModifiedBy>Ania</cp:lastModifiedBy>
  <cp:revision>29</cp:revision>
  <dcterms:created xsi:type="dcterms:W3CDTF">2021-04-05T10:04:04Z</dcterms:created>
  <dcterms:modified xsi:type="dcterms:W3CDTF">2021-04-28T18:24:33Z</dcterms:modified>
</cp:coreProperties>
</file>