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25"/>
  </p:notesMasterIdLst>
  <p:sldIdLst>
    <p:sldId id="256" r:id="rId2"/>
    <p:sldId id="259" r:id="rId3"/>
    <p:sldId id="260" r:id="rId4"/>
    <p:sldId id="257" r:id="rId5"/>
    <p:sldId id="261" r:id="rId6"/>
    <p:sldId id="267" r:id="rId7"/>
    <p:sldId id="308" r:id="rId8"/>
    <p:sldId id="309" r:id="rId9"/>
    <p:sldId id="301" r:id="rId10"/>
    <p:sldId id="304" r:id="rId11"/>
    <p:sldId id="305" r:id="rId12"/>
    <p:sldId id="306" r:id="rId13"/>
    <p:sldId id="307" r:id="rId14"/>
    <p:sldId id="303" r:id="rId15"/>
    <p:sldId id="302" r:id="rId16"/>
    <p:sldId id="274" r:id="rId17"/>
    <p:sldId id="300" r:id="rId18"/>
    <p:sldId id="277" r:id="rId19"/>
    <p:sldId id="299" r:id="rId20"/>
    <p:sldId id="310" r:id="rId21"/>
    <p:sldId id="311" r:id="rId22"/>
    <p:sldId id="264" r:id="rId23"/>
    <p:sldId id="280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CCB7B-E856-4135-91F8-141665CE9197}" v="21" dt="2021-03-09T19:55:44.581"/>
  </p1510:revLst>
</p1510:revInfo>
</file>

<file path=ppt/tableStyles.xml><?xml version="1.0" encoding="utf-8"?>
<a:tblStyleLst xmlns:a="http://schemas.openxmlformats.org/drawingml/2006/main" def="{AE4ACA0E-0404-4A90-8467-28FDDAF2BEA9}">
  <a:tblStyle styleId="{AE4ACA0E-0404-4A90-8467-28FDDAF2BE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116" d="100"/>
          <a:sy n="116" d="100"/>
        </p:scale>
        <p:origin x="-3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44" Type="http://schemas.microsoft.com/office/2015/10/relationships/revisionInfo" Target="revisionInfo.xml"/><Relationship Id="rId45" Type="http://schemas.microsoft.com/office/2016/11/relationships/changesInfo" Target="changesInfos/changesInfo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" userId="def1e4edb8435105" providerId="LiveId" clId="{0BCCCB7B-E856-4135-91F8-141665CE9197}"/>
    <pc:docChg chg="undo custSel addSld modSld sldOrd">
      <pc:chgData name="Ola" userId="def1e4edb8435105" providerId="LiveId" clId="{0BCCCB7B-E856-4135-91F8-141665CE9197}" dt="2021-03-09T19:56:13.078" v="624" actId="255"/>
      <pc:docMkLst>
        <pc:docMk/>
      </pc:docMkLst>
      <pc:sldChg chg="modSp mod">
        <pc:chgData name="Ola" userId="def1e4edb8435105" providerId="LiveId" clId="{0BCCCB7B-E856-4135-91F8-141665CE9197}" dt="2021-03-09T19:56:13.078" v="624" actId="255"/>
        <pc:sldMkLst>
          <pc:docMk/>
          <pc:sldMk cId="0" sldId="264"/>
        </pc:sldMkLst>
        <pc:spChg chg="mod">
          <ac:chgData name="Ola" userId="def1e4edb8435105" providerId="LiveId" clId="{0BCCCB7B-E856-4135-91F8-141665CE9197}" dt="2021-03-09T19:56:13.078" v="624" actId="255"/>
          <ac:spMkLst>
            <pc:docMk/>
            <pc:sldMk cId="0" sldId="264"/>
            <ac:spMk id="818" creationId="{00000000-0000-0000-0000-000000000000}"/>
          </ac:spMkLst>
        </pc:spChg>
      </pc:sldChg>
      <pc:sldChg chg="addSp delSp modSp mod">
        <pc:chgData name="Ola" userId="def1e4edb8435105" providerId="LiveId" clId="{0BCCCB7B-E856-4135-91F8-141665CE9197}" dt="2021-03-09T19:26:03.282" v="386" actId="113"/>
        <pc:sldMkLst>
          <pc:docMk/>
          <pc:sldMk cId="0" sldId="267"/>
        </pc:sldMkLst>
        <pc:spChg chg="mod">
          <ac:chgData name="Ola" userId="def1e4edb8435105" providerId="LiveId" clId="{0BCCCB7B-E856-4135-91F8-141665CE9197}" dt="2021-03-09T18:02:02.602" v="44" actId="14100"/>
          <ac:spMkLst>
            <pc:docMk/>
            <pc:sldMk cId="0" sldId="267"/>
            <ac:spMk id="2443" creationId="{00000000-0000-0000-0000-000000000000}"/>
          </ac:spMkLst>
        </pc:spChg>
        <pc:spChg chg="del">
          <ac:chgData name="Ola" userId="def1e4edb8435105" providerId="LiveId" clId="{0BCCCB7B-E856-4135-91F8-141665CE9197}" dt="2021-03-09T19:06:54.799" v="51" actId="21"/>
          <ac:spMkLst>
            <pc:docMk/>
            <pc:sldMk cId="0" sldId="267"/>
            <ac:spMk id="2444" creationId="{00000000-0000-0000-0000-000000000000}"/>
          </ac:spMkLst>
        </pc:spChg>
        <pc:spChg chg="del">
          <ac:chgData name="Ola" userId="def1e4edb8435105" providerId="LiveId" clId="{0BCCCB7B-E856-4135-91F8-141665CE9197}" dt="2021-03-09T19:06:54.799" v="51" actId="21"/>
          <ac:spMkLst>
            <pc:docMk/>
            <pc:sldMk cId="0" sldId="267"/>
            <ac:spMk id="2446" creationId="{00000000-0000-0000-0000-000000000000}"/>
          </ac:spMkLst>
        </pc:spChg>
        <pc:spChg chg="del">
          <ac:chgData name="Ola" userId="def1e4edb8435105" providerId="LiveId" clId="{0BCCCB7B-E856-4135-91F8-141665CE9197}" dt="2021-03-09T19:07:12.759" v="52" actId="21"/>
          <ac:spMkLst>
            <pc:docMk/>
            <pc:sldMk cId="0" sldId="267"/>
            <ac:spMk id="2450" creationId="{00000000-0000-0000-0000-000000000000}"/>
          </ac:spMkLst>
        </pc:spChg>
        <pc:spChg chg="mod">
          <ac:chgData name="Ola" userId="def1e4edb8435105" providerId="LiveId" clId="{0BCCCB7B-E856-4135-91F8-141665CE9197}" dt="2021-03-09T19:26:03.282" v="386" actId="113"/>
          <ac:spMkLst>
            <pc:docMk/>
            <pc:sldMk cId="0" sldId="267"/>
            <ac:spMk id="2451" creationId="{00000000-0000-0000-0000-000000000000}"/>
          </ac:spMkLst>
        </pc:spChg>
        <pc:picChg chg="add del">
          <ac:chgData name="Ola" userId="def1e4edb8435105" providerId="LiveId" clId="{0BCCCB7B-E856-4135-91F8-141665CE9197}" dt="2021-03-09T19:10:56.857" v="265" actId="22"/>
          <ac:picMkLst>
            <pc:docMk/>
            <pc:sldMk cId="0" sldId="267"/>
            <ac:picMk id="3" creationId="{79A65B04-CA1D-4ED7-AE54-0A5A6A1A05D1}"/>
          </ac:picMkLst>
        </pc:picChg>
        <pc:picChg chg="add mod">
          <ac:chgData name="Ola" userId="def1e4edb8435105" providerId="LiveId" clId="{0BCCCB7B-E856-4135-91F8-141665CE9197}" dt="2021-03-09T19:11:32.432" v="271" actId="1076"/>
          <ac:picMkLst>
            <pc:docMk/>
            <pc:sldMk cId="0" sldId="267"/>
            <ac:picMk id="1026" creationId="{8CCC50DC-3F61-4EC8-8F70-59AD8DC952A5}"/>
          </ac:picMkLst>
        </pc:picChg>
      </pc:sldChg>
      <pc:sldChg chg="addSp delSp modSp mod ord">
        <pc:chgData name="Ola" userId="def1e4edb8435105" providerId="LiveId" clId="{0BCCCB7B-E856-4135-91F8-141665CE9197}" dt="2021-03-09T19:47:29.528" v="481" actId="113"/>
        <pc:sldMkLst>
          <pc:docMk/>
          <pc:sldMk cId="0" sldId="274"/>
        </pc:sldMkLst>
        <pc:spChg chg="add del mod">
          <ac:chgData name="Ola" userId="def1e4edb8435105" providerId="LiveId" clId="{0BCCCB7B-E856-4135-91F8-141665CE9197}" dt="2021-03-09T19:46:44.683" v="474"/>
          <ac:spMkLst>
            <pc:docMk/>
            <pc:sldMk cId="0" sldId="274"/>
            <ac:spMk id="2" creationId="{025310B4-7F9A-426E-B068-5091EDCEAC0D}"/>
          </ac:spMkLst>
        </pc:spChg>
        <pc:spChg chg="add mod">
          <ac:chgData name="Ola" userId="def1e4edb8435105" providerId="LiveId" clId="{0BCCCB7B-E856-4135-91F8-141665CE9197}" dt="2021-03-09T19:47:29.528" v="481" actId="113"/>
          <ac:spMkLst>
            <pc:docMk/>
            <pc:sldMk cId="0" sldId="274"/>
            <ac:spMk id="3" creationId="{C7AF7B7D-BB72-4DFE-BF27-5BE3A3C39075}"/>
          </ac:spMkLst>
        </pc:spChg>
        <pc:spChg chg="mod">
          <ac:chgData name="Ola" userId="def1e4edb8435105" providerId="LiveId" clId="{0BCCCB7B-E856-4135-91F8-141665CE9197}" dt="2021-03-09T19:47:15.296" v="479" actId="1076"/>
          <ac:spMkLst>
            <pc:docMk/>
            <pc:sldMk cId="0" sldId="274"/>
            <ac:spMk id="2632" creationId="{00000000-0000-0000-0000-000000000000}"/>
          </ac:spMkLst>
        </pc:spChg>
      </pc:sldChg>
      <pc:sldChg chg="addSp delSp modSp mod modClrScheme chgLayout">
        <pc:chgData name="Ola" userId="def1e4edb8435105" providerId="LiveId" clId="{0BCCCB7B-E856-4135-91F8-141665CE9197}" dt="2021-03-09T19:52:54.304" v="617" actId="1076"/>
        <pc:sldMkLst>
          <pc:docMk/>
          <pc:sldMk cId="0" sldId="300"/>
        </pc:sldMkLst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2" creationId="{E3338A1A-6451-4E2D-BF45-3D1AB7785674}"/>
          </ac:spMkLst>
        </pc:spChg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3" creationId="{FB7097D7-281C-40C8-8EB2-11F7EA027A03}"/>
          </ac:spMkLst>
        </pc:spChg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4" creationId="{271FD316-3366-4F73-9540-D8854FD14B90}"/>
          </ac:spMkLst>
        </pc:spChg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5" creationId="{18168DC0-7FC7-4C8F-854A-78B776D26E6E}"/>
          </ac:spMkLst>
        </pc:spChg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6" creationId="{0F15A779-0646-439E-9527-004F212BF2C1}"/>
          </ac:spMkLst>
        </pc:spChg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7" creationId="{EF7711C1-5C00-49FE-BC32-5BB646476AAE}"/>
          </ac:spMkLst>
        </pc:spChg>
        <pc:spChg chg="add del mod ord">
          <ac:chgData name="Ola" userId="def1e4edb8435105" providerId="LiveId" clId="{0BCCCB7B-E856-4135-91F8-141665CE9197}" dt="2021-03-09T19:48:08.191" v="483" actId="700"/>
          <ac:spMkLst>
            <pc:docMk/>
            <pc:sldMk cId="0" sldId="300"/>
            <ac:spMk id="8" creationId="{FE016C47-1FB6-4CA7-8158-CC13ED6BEB5D}"/>
          </ac:spMkLst>
        </pc:spChg>
        <pc:spChg chg="add mod ord">
          <ac:chgData name="Ola" userId="def1e4edb8435105" providerId="LiveId" clId="{0BCCCB7B-E856-4135-91F8-141665CE9197}" dt="2021-03-09T19:52:54.304" v="617" actId="1076"/>
          <ac:spMkLst>
            <pc:docMk/>
            <pc:sldMk cId="0" sldId="300"/>
            <ac:spMk id="9" creationId="{0D071F9B-E15E-4EF3-8E71-A0766D349319}"/>
          </ac:spMkLst>
        </pc:spChg>
        <pc:spChg chg="add mod ord">
          <ac:chgData name="Ola" userId="def1e4edb8435105" providerId="LiveId" clId="{0BCCCB7B-E856-4135-91F8-141665CE9197}" dt="2021-03-09T19:49:13.024" v="523" actId="20577"/>
          <ac:spMkLst>
            <pc:docMk/>
            <pc:sldMk cId="0" sldId="300"/>
            <ac:spMk id="10" creationId="{FE97EDA5-C779-4089-AF7F-83AAAF774891}"/>
          </ac:spMkLst>
        </pc:spChg>
        <pc:spChg chg="add mod ord">
          <ac:chgData name="Ola" userId="def1e4edb8435105" providerId="LiveId" clId="{0BCCCB7B-E856-4135-91F8-141665CE9197}" dt="2021-03-09T19:52:29.436" v="613" actId="20577"/>
          <ac:spMkLst>
            <pc:docMk/>
            <pc:sldMk cId="0" sldId="300"/>
            <ac:spMk id="11" creationId="{B1022B3A-F91B-415E-B6A9-C380785EDE62}"/>
          </ac:spMkLst>
        </pc:spChg>
        <pc:spChg chg="add del mod ord">
          <ac:chgData name="Ola" userId="def1e4edb8435105" providerId="LiveId" clId="{0BCCCB7B-E856-4135-91F8-141665CE9197}" dt="2021-03-09T19:48:49.635" v="507" actId="21"/>
          <ac:spMkLst>
            <pc:docMk/>
            <pc:sldMk cId="0" sldId="300"/>
            <ac:spMk id="12" creationId="{A35A7162-B24B-4C61-8741-968F00C0814B}"/>
          </ac:spMkLst>
        </pc:spChg>
        <pc:spChg chg="add del mod ord">
          <ac:chgData name="Ola" userId="def1e4edb8435105" providerId="LiveId" clId="{0BCCCB7B-E856-4135-91F8-141665CE9197}" dt="2021-03-09T19:48:53.442" v="508" actId="21"/>
          <ac:spMkLst>
            <pc:docMk/>
            <pc:sldMk cId="0" sldId="300"/>
            <ac:spMk id="13" creationId="{95FD781D-A3DE-45F0-83F6-A98E55DC8C30}"/>
          </ac:spMkLst>
        </pc:spChg>
        <pc:spChg chg="add mod ord">
          <ac:chgData name="Ola" userId="def1e4edb8435105" providerId="LiveId" clId="{0BCCCB7B-E856-4135-91F8-141665CE9197}" dt="2021-03-09T19:50:50.291" v="557" actId="1076"/>
          <ac:spMkLst>
            <pc:docMk/>
            <pc:sldMk cId="0" sldId="300"/>
            <ac:spMk id="14" creationId="{03A6A728-B6EE-40D1-BBE0-7B07B0282F96}"/>
          </ac:spMkLst>
        </pc:spChg>
        <pc:spChg chg="add mod ord">
          <ac:chgData name="Ola" userId="def1e4edb8435105" providerId="LiveId" clId="{0BCCCB7B-E856-4135-91F8-141665CE9197}" dt="2021-03-09T19:52:43.747" v="616" actId="14100"/>
          <ac:spMkLst>
            <pc:docMk/>
            <pc:sldMk cId="0" sldId="300"/>
            <ac:spMk id="15" creationId="{32B631F9-9613-42AD-8E3A-BDEDAEE3C385}"/>
          </ac:spMkLst>
        </pc:spChg>
        <pc:spChg chg="add del mod ord">
          <ac:chgData name="Ola" userId="def1e4edb8435105" providerId="LiveId" clId="{0BCCCB7B-E856-4135-91F8-141665CE9197}" dt="2021-03-09T19:48:58.463" v="509" actId="21"/>
          <ac:spMkLst>
            <pc:docMk/>
            <pc:sldMk cId="0" sldId="300"/>
            <ac:spMk id="16" creationId="{A762720F-FAC4-45E6-BD40-79DA46639F95}"/>
          </ac:spMkLst>
        </pc:spChg>
        <pc:spChg chg="add del mod ord">
          <ac:chgData name="Ola" userId="def1e4edb8435105" providerId="LiveId" clId="{0BCCCB7B-E856-4135-91F8-141665CE9197}" dt="2021-03-09T19:49:01.223" v="510" actId="21"/>
          <ac:spMkLst>
            <pc:docMk/>
            <pc:sldMk cId="0" sldId="300"/>
            <ac:spMk id="17" creationId="{DFD2F706-3F33-43E6-807D-97E0D49E8030}"/>
          </ac:spMkLst>
        </pc:spChg>
        <pc:spChg chg="add del mod ord">
          <ac:chgData name="Ola" userId="def1e4edb8435105" providerId="LiveId" clId="{0BCCCB7B-E856-4135-91F8-141665CE9197}" dt="2021-03-09T19:48:12.607" v="484" actId="700"/>
          <ac:spMkLst>
            <pc:docMk/>
            <pc:sldMk cId="0" sldId="300"/>
            <ac:spMk id="2632" creationId="{00000000-0000-0000-0000-000000000000}"/>
          </ac:spMkLst>
        </pc:spChg>
      </pc:sldChg>
      <pc:sldChg chg="addSp modSp new mod">
        <pc:chgData name="Ola" userId="def1e4edb8435105" providerId="LiveId" clId="{0BCCCB7B-E856-4135-91F8-141665CE9197}" dt="2021-03-09T19:26:34.359" v="387" actId="113"/>
        <pc:sldMkLst>
          <pc:docMk/>
          <pc:sldMk cId="2262123898" sldId="308"/>
        </pc:sldMkLst>
        <pc:spChg chg="mod">
          <ac:chgData name="Ola" userId="def1e4edb8435105" providerId="LiveId" clId="{0BCCCB7B-E856-4135-91F8-141665CE9197}" dt="2021-03-09T19:14:01.379" v="303" actId="20577"/>
          <ac:spMkLst>
            <pc:docMk/>
            <pc:sldMk cId="2262123898" sldId="308"/>
            <ac:spMk id="2" creationId="{B3023D7F-A4F5-47B6-92EC-2F01698F6444}"/>
          </ac:spMkLst>
        </pc:spChg>
        <pc:spChg chg="add mod">
          <ac:chgData name="Ola" userId="def1e4edb8435105" providerId="LiveId" clId="{0BCCCB7B-E856-4135-91F8-141665CE9197}" dt="2021-03-09T19:26:34.359" v="387" actId="113"/>
          <ac:spMkLst>
            <pc:docMk/>
            <pc:sldMk cId="2262123898" sldId="308"/>
            <ac:spMk id="3" creationId="{8398B2A3-560E-4AD1-B343-4D5FB1E55B26}"/>
          </ac:spMkLst>
        </pc:spChg>
        <pc:picChg chg="add mod">
          <ac:chgData name="Ola" userId="def1e4edb8435105" providerId="LiveId" clId="{0BCCCB7B-E856-4135-91F8-141665CE9197}" dt="2021-03-09T19:16:56.991" v="320" actId="1076"/>
          <ac:picMkLst>
            <pc:docMk/>
            <pc:sldMk cId="2262123898" sldId="308"/>
            <ac:picMk id="2050" creationId="{61127C12-4A96-409E-BBEF-CEA56624696E}"/>
          </ac:picMkLst>
        </pc:picChg>
      </pc:sldChg>
      <pc:sldChg chg="addSp delSp modSp new mod modClrScheme chgLayout">
        <pc:chgData name="Ola" userId="def1e4edb8435105" providerId="LiveId" clId="{0BCCCB7B-E856-4135-91F8-141665CE9197}" dt="2021-03-09T19:28:04.887" v="394" actId="20577"/>
        <pc:sldMkLst>
          <pc:docMk/>
          <pc:sldMk cId="3925028411" sldId="309"/>
        </pc:sldMkLst>
        <pc:spChg chg="mod ord">
          <ac:chgData name="Ola" userId="def1e4edb8435105" providerId="LiveId" clId="{0BCCCB7B-E856-4135-91F8-141665CE9197}" dt="2021-03-09T19:21:09.160" v="384" actId="1076"/>
          <ac:spMkLst>
            <pc:docMk/>
            <pc:sldMk cId="3925028411" sldId="309"/>
            <ac:spMk id="2" creationId="{6AB5F5FB-47D5-4DAA-A32C-AE7B92DCF6ED}"/>
          </ac:spMkLst>
        </pc:spChg>
        <pc:spChg chg="add mod">
          <ac:chgData name="Ola" userId="def1e4edb8435105" providerId="LiveId" clId="{0BCCCB7B-E856-4135-91F8-141665CE9197}" dt="2021-03-09T19:28:04.887" v="394" actId="20577"/>
          <ac:spMkLst>
            <pc:docMk/>
            <pc:sldMk cId="3925028411" sldId="309"/>
            <ac:spMk id="3" creationId="{897EED6F-1F6E-4A84-BEEA-00591AA6FD67}"/>
          </ac:spMkLst>
        </pc:spChg>
        <pc:spChg chg="add del mod ord">
          <ac:chgData name="Ola" userId="def1e4edb8435105" providerId="LiveId" clId="{0BCCCB7B-E856-4135-91F8-141665CE9197}" dt="2021-03-09T19:20:59.997" v="382" actId="21"/>
          <ac:spMkLst>
            <pc:docMk/>
            <pc:sldMk cId="3925028411" sldId="309"/>
            <ac:spMk id="4" creationId="{9236B8F8-C575-42BA-9F31-80682A5A3F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832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4" name="Google Shape;7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9ac7ea12a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9ac7ea12a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3852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g9ac7ea12a4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1" name="Google Shape;821;g9ac7ea12a4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869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e46f12aa4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e46f12aa4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9ac7ea12a4_0_2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g9ac7ea12a4_0_2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9" name="Google Shape;2629;g9ac7ea12a4_0_6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0" name="Google Shape;2630;g9ac7ea12a4_0_6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9" name="Google Shape;2629;g9ac7ea12a4_0_6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0" name="Google Shape;2630;g9ac7ea12a4_0_6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9" name="Google Shape;2739;g9aae1a292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0" name="Google Shape;2740;g9aae1a292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9" name="Google Shape;2739;g9aae1a292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0" name="Google Shape;2740;g9aae1a292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9" name="Google Shape;2739;g9aae1a292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0" name="Google Shape;2740;g9aae1a292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9" name="Google Shape;2739;g9aae1a292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0" name="Google Shape;2740;g9aae1a292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e46f12aa4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e46f12aa4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Google Shape;814;g9ac7ea12a4_0_5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5" name="Google Shape;815;g9ac7ea12a4_0_5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5" name="Google Shape;2925;g9ac7ea12a4_0_26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6" name="Google Shape;2926;g9ac7ea12a4_0_26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9aae1a292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0" name="Google Shape;740;g9aae1a292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9ac7ea12a4_0_2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g9ac7ea12a4_0_2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9ac7ea12a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9ac7ea12a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9" name="Google Shape;2439;g9ac7ea12a4_0_2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0" name="Google Shape;2440;g9ac7ea12a4_0_2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9ac7ea12a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9ac7ea12a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9ac7ea12a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9ac7ea12a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9ac7ea12a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9ac7ea12a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608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246900" y="1246900"/>
            <a:ext cx="6627000" cy="3960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85350" y="1445950"/>
            <a:ext cx="5573400" cy="199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905775" y="3489900"/>
            <a:ext cx="5332500" cy="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5400000">
            <a:off x="-383312" y="807450"/>
            <a:ext cx="1904100" cy="28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8100000">
            <a:off x="4171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480672" y="4589052"/>
            <a:ext cx="4182751" cy="402045"/>
            <a:chOff x="-79178" y="4632327"/>
            <a:chExt cx="4182751" cy="402045"/>
          </a:xfrm>
        </p:grpSpPr>
        <p:sp>
          <p:nvSpPr>
            <p:cNvPr id="15" name="Google Shape;15;p2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2"/>
          <p:cNvGrpSpPr/>
          <p:nvPr/>
        </p:nvGrpSpPr>
        <p:grpSpPr>
          <a:xfrm>
            <a:off x="2469022" y="152402"/>
            <a:ext cx="4182751" cy="402045"/>
            <a:chOff x="-79178" y="4632327"/>
            <a:chExt cx="4182751" cy="402045"/>
          </a:xfrm>
        </p:grpSpPr>
        <p:sp>
          <p:nvSpPr>
            <p:cNvPr id="48" name="Google Shape;48;p2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2"/>
          <p:cNvSpPr/>
          <p:nvPr/>
        </p:nvSpPr>
        <p:spPr>
          <a:xfrm rot="-5400000">
            <a:off x="7623313" y="4042080"/>
            <a:ext cx="1904100" cy="289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 rot="-2700000">
            <a:off x="8423164" y="2732612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 rot="-2700000">
            <a:off x="8423164" y="2341930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 rot="8100000">
            <a:off x="4171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"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6"/>
          <p:cNvSpPr/>
          <p:nvPr/>
        </p:nvSpPr>
        <p:spPr>
          <a:xfrm>
            <a:off x="4797000" y="1681500"/>
            <a:ext cx="4347000" cy="2592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6"/>
          <p:cNvSpPr/>
          <p:nvPr/>
        </p:nvSpPr>
        <p:spPr>
          <a:xfrm>
            <a:off x="0" y="1681500"/>
            <a:ext cx="4347000" cy="2592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6"/>
          <p:cNvSpPr txBox="1">
            <a:spLocks noGrp="1"/>
          </p:cNvSpPr>
          <p:nvPr>
            <p:ph type="subTitle" idx="1"/>
          </p:nvPr>
        </p:nvSpPr>
        <p:spPr>
          <a:xfrm>
            <a:off x="1387975" y="1833900"/>
            <a:ext cx="24375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p16"/>
          <p:cNvSpPr txBox="1">
            <a:spLocks noGrp="1"/>
          </p:cNvSpPr>
          <p:nvPr>
            <p:ph type="subTitle" idx="2"/>
          </p:nvPr>
        </p:nvSpPr>
        <p:spPr>
          <a:xfrm>
            <a:off x="1394700" y="2175825"/>
            <a:ext cx="26739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0" name="Google Shape;410;p16"/>
          <p:cNvSpPr txBox="1">
            <a:spLocks noGrp="1"/>
          </p:cNvSpPr>
          <p:nvPr>
            <p:ph type="subTitle" idx="3"/>
          </p:nvPr>
        </p:nvSpPr>
        <p:spPr>
          <a:xfrm>
            <a:off x="1387975" y="3151300"/>
            <a:ext cx="24375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1" name="Google Shape;411;p16"/>
          <p:cNvSpPr txBox="1">
            <a:spLocks noGrp="1"/>
          </p:cNvSpPr>
          <p:nvPr>
            <p:ph type="subTitle" idx="4"/>
          </p:nvPr>
        </p:nvSpPr>
        <p:spPr>
          <a:xfrm>
            <a:off x="1394625" y="3493225"/>
            <a:ext cx="26739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6"/>
          <p:cNvSpPr txBox="1">
            <a:spLocks noGrp="1"/>
          </p:cNvSpPr>
          <p:nvPr>
            <p:ph type="subTitle" idx="5"/>
          </p:nvPr>
        </p:nvSpPr>
        <p:spPr>
          <a:xfrm>
            <a:off x="5750100" y="183390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16"/>
          <p:cNvSpPr txBox="1">
            <a:spLocks noGrp="1"/>
          </p:cNvSpPr>
          <p:nvPr>
            <p:ph type="subTitle" idx="6"/>
          </p:nvPr>
        </p:nvSpPr>
        <p:spPr>
          <a:xfrm>
            <a:off x="5750100" y="2175825"/>
            <a:ext cx="26739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6"/>
          <p:cNvSpPr txBox="1">
            <a:spLocks noGrp="1"/>
          </p:cNvSpPr>
          <p:nvPr>
            <p:ph type="subTitle" idx="7"/>
          </p:nvPr>
        </p:nvSpPr>
        <p:spPr>
          <a:xfrm>
            <a:off x="5750100" y="315130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5" name="Google Shape;415;p16"/>
          <p:cNvSpPr txBox="1">
            <a:spLocks noGrp="1"/>
          </p:cNvSpPr>
          <p:nvPr>
            <p:ph type="subTitle" idx="8"/>
          </p:nvPr>
        </p:nvSpPr>
        <p:spPr>
          <a:xfrm>
            <a:off x="5750100" y="3493225"/>
            <a:ext cx="26739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6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0458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417" name="Google Shape;417;p16"/>
          <p:cNvGrpSpPr/>
          <p:nvPr/>
        </p:nvGrpSpPr>
        <p:grpSpPr>
          <a:xfrm>
            <a:off x="2480622" y="4633877"/>
            <a:ext cx="4182751" cy="402045"/>
            <a:chOff x="-79178" y="4632327"/>
            <a:chExt cx="4182751" cy="402045"/>
          </a:xfrm>
        </p:grpSpPr>
        <p:sp>
          <p:nvSpPr>
            <p:cNvPr id="418" name="Google Shape;418;p16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6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6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6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6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6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6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6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6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6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6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6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6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6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6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6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6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6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6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6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6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6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6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6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6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6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6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6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6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6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6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6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0" name="Google Shape;450;p16"/>
          <p:cNvSpPr/>
          <p:nvPr/>
        </p:nvSpPr>
        <p:spPr>
          <a:xfrm>
            <a:off x="7581005" y="723350"/>
            <a:ext cx="1563000" cy="2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16"/>
          <p:cNvSpPr/>
          <p:nvPr/>
        </p:nvSpPr>
        <p:spPr>
          <a:xfrm rot="2700000">
            <a:off x="6837897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16"/>
          <p:cNvSpPr/>
          <p:nvPr/>
        </p:nvSpPr>
        <p:spPr>
          <a:xfrm rot="2700000">
            <a:off x="7130006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9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19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071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01" name="Google Shape;501;p19"/>
          <p:cNvSpPr/>
          <p:nvPr/>
        </p:nvSpPr>
        <p:spPr>
          <a:xfrm>
            <a:off x="2387550" y="1360275"/>
            <a:ext cx="6928800" cy="3230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19"/>
          <p:cNvSpPr/>
          <p:nvPr/>
        </p:nvSpPr>
        <p:spPr>
          <a:xfrm rot="5400000">
            <a:off x="348159" y="4256093"/>
            <a:ext cx="1563000" cy="21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19"/>
          <p:cNvSpPr/>
          <p:nvPr/>
        </p:nvSpPr>
        <p:spPr>
          <a:xfrm rot="8100000">
            <a:off x="1011241" y="2837385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19"/>
          <p:cNvSpPr/>
          <p:nvPr/>
        </p:nvSpPr>
        <p:spPr>
          <a:xfrm rot="8100000">
            <a:off x="1011241" y="3129494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19"/>
          <p:cNvSpPr/>
          <p:nvPr/>
        </p:nvSpPr>
        <p:spPr>
          <a:xfrm rot="5400000">
            <a:off x="7309359" y="4256093"/>
            <a:ext cx="1563000" cy="2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19"/>
          <p:cNvSpPr/>
          <p:nvPr/>
        </p:nvSpPr>
        <p:spPr>
          <a:xfrm rot="8100000">
            <a:off x="7972441" y="2837385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19"/>
          <p:cNvSpPr/>
          <p:nvPr/>
        </p:nvSpPr>
        <p:spPr>
          <a:xfrm rot="8100000">
            <a:off x="7972441" y="3129494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8" name="Google Shape;508;p19"/>
          <p:cNvGrpSpPr/>
          <p:nvPr/>
        </p:nvGrpSpPr>
        <p:grpSpPr>
          <a:xfrm rot="-5400000">
            <a:off x="7886297" y="2775027"/>
            <a:ext cx="2009551" cy="401195"/>
            <a:chOff x="2480672" y="4589902"/>
            <a:chExt cx="2009551" cy="401195"/>
          </a:xfrm>
        </p:grpSpPr>
        <p:sp>
          <p:nvSpPr>
            <p:cNvPr id="509" name="Google Shape;509;p19"/>
            <p:cNvSpPr/>
            <p:nvPr/>
          </p:nvSpPr>
          <p:spPr>
            <a:xfrm rot="10800000">
              <a:off x="2752323" y="4595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9"/>
            <p:cNvSpPr/>
            <p:nvPr/>
          </p:nvSpPr>
          <p:spPr>
            <a:xfrm rot="10800000">
              <a:off x="2480672" y="4595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9"/>
            <p:cNvSpPr/>
            <p:nvPr/>
          </p:nvSpPr>
          <p:spPr>
            <a:xfrm rot="10800000">
              <a:off x="2752323" y="4883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9"/>
            <p:cNvSpPr/>
            <p:nvPr/>
          </p:nvSpPr>
          <p:spPr>
            <a:xfrm rot="10800000">
              <a:off x="2480672" y="4883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9"/>
            <p:cNvSpPr/>
            <p:nvPr/>
          </p:nvSpPr>
          <p:spPr>
            <a:xfrm rot="10800000">
              <a:off x="3295623" y="45916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9"/>
            <p:cNvSpPr/>
            <p:nvPr/>
          </p:nvSpPr>
          <p:spPr>
            <a:xfrm rot="10800000">
              <a:off x="3023972" y="45916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9"/>
            <p:cNvSpPr/>
            <p:nvPr/>
          </p:nvSpPr>
          <p:spPr>
            <a:xfrm rot="10800000">
              <a:off x="3295623" y="48796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9"/>
            <p:cNvSpPr/>
            <p:nvPr/>
          </p:nvSpPr>
          <p:spPr>
            <a:xfrm rot="10800000">
              <a:off x="3023972" y="48796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9"/>
            <p:cNvSpPr/>
            <p:nvPr/>
          </p:nvSpPr>
          <p:spPr>
            <a:xfrm rot="10800000">
              <a:off x="3838923" y="4593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9"/>
            <p:cNvSpPr/>
            <p:nvPr/>
          </p:nvSpPr>
          <p:spPr>
            <a:xfrm rot="10800000">
              <a:off x="3567272" y="4593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9"/>
            <p:cNvSpPr/>
            <p:nvPr/>
          </p:nvSpPr>
          <p:spPr>
            <a:xfrm rot="10800000">
              <a:off x="3838923" y="4881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9"/>
            <p:cNvSpPr/>
            <p:nvPr/>
          </p:nvSpPr>
          <p:spPr>
            <a:xfrm rot="10800000">
              <a:off x="3567272" y="4881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9"/>
            <p:cNvSpPr/>
            <p:nvPr/>
          </p:nvSpPr>
          <p:spPr>
            <a:xfrm rot="10800000">
              <a:off x="4382223" y="45899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19"/>
            <p:cNvSpPr/>
            <p:nvPr/>
          </p:nvSpPr>
          <p:spPr>
            <a:xfrm rot="10800000">
              <a:off x="4110572" y="45899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19"/>
            <p:cNvSpPr/>
            <p:nvPr/>
          </p:nvSpPr>
          <p:spPr>
            <a:xfrm rot="10800000">
              <a:off x="4382223" y="48779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19"/>
            <p:cNvSpPr/>
            <p:nvPr/>
          </p:nvSpPr>
          <p:spPr>
            <a:xfrm rot="10800000">
              <a:off x="4110572" y="48779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5" name="Google Shape;525;p19"/>
          <p:cNvSpPr/>
          <p:nvPr/>
        </p:nvSpPr>
        <p:spPr>
          <a:xfrm>
            <a:off x="8112225" y="-325550"/>
            <a:ext cx="1466700" cy="1466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10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20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071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8" name="Google Shape;528;p20"/>
          <p:cNvSpPr/>
          <p:nvPr/>
        </p:nvSpPr>
        <p:spPr>
          <a:xfrm>
            <a:off x="7581005" y="723350"/>
            <a:ext cx="1563000" cy="2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20"/>
          <p:cNvSpPr/>
          <p:nvPr/>
        </p:nvSpPr>
        <p:spPr>
          <a:xfrm rot="2700000">
            <a:off x="6837897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0"/>
          <p:cNvSpPr/>
          <p:nvPr/>
        </p:nvSpPr>
        <p:spPr>
          <a:xfrm rot="2700000">
            <a:off x="7130006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0"/>
          <p:cNvSpPr/>
          <p:nvPr/>
        </p:nvSpPr>
        <p:spPr>
          <a:xfrm>
            <a:off x="4661750" y="1821800"/>
            <a:ext cx="4654500" cy="102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20"/>
          <p:cNvSpPr/>
          <p:nvPr/>
        </p:nvSpPr>
        <p:spPr>
          <a:xfrm>
            <a:off x="4661750" y="2982675"/>
            <a:ext cx="4654500" cy="102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 2">
  <p:cSld name="CUSTOM_6"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25"/>
          <p:cNvSpPr/>
          <p:nvPr/>
        </p:nvSpPr>
        <p:spPr>
          <a:xfrm>
            <a:off x="-191275" y="1767950"/>
            <a:ext cx="7545300" cy="188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536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03" name="Google Shape;603;p25"/>
          <p:cNvSpPr txBox="1">
            <a:spLocks noGrp="1"/>
          </p:cNvSpPr>
          <p:nvPr>
            <p:ph type="body" idx="1"/>
          </p:nvPr>
        </p:nvSpPr>
        <p:spPr>
          <a:xfrm>
            <a:off x="1819200" y="2422100"/>
            <a:ext cx="5536500" cy="10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4" name="Google Shape;604;p25"/>
          <p:cNvSpPr txBox="1">
            <a:spLocks noGrp="1"/>
          </p:cNvSpPr>
          <p:nvPr>
            <p:ph type="subTitle" idx="2"/>
          </p:nvPr>
        </p:nvSpPr>
        <p:spPr>
          <a:xfrm>
            <a:off x="1819200" y="1959200"/>
            <a:ext cx="3027300" cy="4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Oswald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05" name="Google Shape;605;p25"/>
          <p:cNvSpPr/>
          <p:nvPr/>
        </p:nvSpPr>
        <p:spPr>
          <a:xfrm>
            <a:off x="7954375" y="-224475"/>
            <a:ext cx="1525500" cy="1525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5"/>
          <p:cNvSpPr/>
          <p:nvPr/>
        </p:nvSpPr>
        <p:spPr>
          <a:xfrm rot="5400000">
            <a:off x="7653104" y="4101600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5"/>
          <p:cNvSpPr/>
          <p:nvPr/>
        </p:nvSpPr>
        <p:spPr>
          <a:xfrm rot="8100000">
            <a:off x="8431708" y="2435954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5"/>
          <p:cNvSpPr/>
          <p:nvPr/>
        </p:nvSpPr>
        <p:spPr>
          <a:xfrm rot="8100000">
            <a:off x="8431708" y="2778917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25"/>
          <p:cNvSpPr/>
          <p:nvPr/>
        </p:nvSpPr>
        <p:spPr>
          <a:xfrm>
            <a:off x="-361400" y="4161625"/>
            <a:ext cx="1460700" cy="14607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3"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27"/>
          <p:cNvSpPr/>
          <p:nvPr/>
        </p:nvSpPr>
        <p:spPr>
          <a:xfrm rot="5400000">
            <a:off x="-383312" y="807450"/>
            <a:ext cx="1904100" cy="28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27"/>
          <p:cNvSpPr/>
          <p:nvPr/>
        </p:nvSpPr>
        <p:spPr>
          <a:xfrm rot="8100000">
            <a:off x="4171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7"/>
          <p:cNvSpPr/>
          <p:nvPr/>
        </p:nvSpPr>
        <p:spPr>
          <a:xfrm rot="8100000">
            <a:off x="4171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7"/>
          <p:cNvSpPr/>
          <p:nvPr/>
        </p:nvSpPr>
        <p:spPr>
          <a:xfrm rot="5400000">
            <a:off x="7622588" y="807450"/>
            <a:ext cx="1904100" cy="289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7"/>
          <p:cNvSpPr/>
          <p:nvPr/>
        </p:nvSpPr>
        <p:spPr>
          <a:xfrm rot="8100000">
            <a:off x="84230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27"/>
          <p:cNvSpPr/>
          <p:nvPr/>
        </p:nvSpPr>
        <p:spPr>
          <a:xfrm rot="8100000">
            <a:off x="84230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7" name="Google Shape;627;p27"/>
          <p:cNvGrpSpPr/>
          <p:nvPr/>
        </p:nvGrpSpPr>
        <p:grpSpPr>
          <a:xfrm>
            <a:off x="2480622" y="4633877"/>
            <a:ext cx="4182751" cy="402045"/>
            <a:chOff x="-79178" y="4632327"/>
            <a:chExt cx="4182751" cy="402045"/>
          </a:xfrm>
        </p:grpSpPr>
        <p:sp>
          <p:nvSpPr>
            <p:cNvPr id="628" name="Google Shape;628;p27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7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7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7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7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7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7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7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7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7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7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7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7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7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7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7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7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7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7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7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7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7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7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7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7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4"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28"/>
          <p:cNvSpPr/>
          <p:nvPr/>
        </p:nvSpPr>
        <p:spPr>
          <a:xfrm>
            <a:off x="7943750" y="3658401"/>
            <a:ext cx="1563000" cy="21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28"/>
          <p:cNvSpPr/>
          <p:nvPr/>
        </p:nvSpPr>
        <p:spPr>
          <a:xfrm rot="2700000">
            <a:off x="7250217" y="3645979"/>
            <a:ext cx="236739" cy="236739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8"/>
          <p:cNvSpPr/>
          <p:nvPr/>
        </p:nvSpPr>
        <p:spPr>
          <a:xfrm rot="2700000">
            <a:off x="7542326" y="3645979"/>
            <a:ext cx="236739" cy="236739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4" name="Google Shape;664;p28"/>
          <p:cNvGrpSpPr/>
          <p:nvPr/>
        </p:nvGrpSpPr>
        <p:grpSpPr>
          <a:xfrm rot="10800000">
            <a:off x="2480625" y="283675"/>
            <a:ext cx="4182751" cy="402045"/>
            <a:chOff x="-79178" y="4632327"/>
            <a:chExt cx="4182751" cy="402045"/>
          </a:xfrm>
        </p:grpSpPr>
        <p:sp>
          <p:nvSpPr>
            <p:cNvPr id="665" name="Google Shape;665;p28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8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8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8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8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8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8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8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7" name="Google Shape;697;p28"/>
          <p:cNvSpPr/>
          <p:nvPr/>
        </p:nvSpPr>
        <p:spPr>
          <a:xfrm rot="10800000">
            <a:off x="-9" y="3556898"/>
            <a:ext cx="1525500" cy="1525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/>
          <p:nvPr/>
        </p:nvSpPr>
        <p:spPr>
          <a:xfrm>
            <a:off x="1977750" y="1267625"/>
            <a:ext cx="5188500" cy="260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title"/>
          </p:nvPr>
        </p:nvSpPr>
        <p:spPr>
          <a:xfrm>
            <a:off x="2416650" y="2247800"/>
            <a:ext cx="4310700" cy="6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7" name="Google Shape;87;p3"/>
          <p:cNvSpPr txBox="1">
            <a:spLocks noGrp="1"/>
          </p:cNvSpPr>
          <p:nvPr>
            <p:ph type="title" idx="2" hasCustomPrompt="1"/>
          </p:nvPr>
        </p:nvSpPr>
        <p:spPr>
          <a:xfrm>
            <a:off x="4060050" y="1517000"/>
            <a:ext cx="1023900" cy="6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8" name="Google Shape;88;p3"/>
          <p:cNvSpPr txBox="1">
            <a:spLocks noGrp="1"/>
          </p:cNvSpPr>
          <p:nvPr>
            <p:ph type="subTitle" idx="1"/>
          </p:nvPr>
        </p:nvSpPr>
        <p:spPr>
          <a:xfrm>
            <a:off x="2416650" y="2839775"/>
            <a:ext cx="4310700" cy="8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"/>
          <p:cNvSpPr/>
          <p:nvPr/>
        </p:nvSpPr>
        <p:spPr>
          <a:xfrm rot="10800000">
            <a:off x="4" y="4428925"/>
            <a:ext cx="1835100" cy="24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"/>
          <p:cNvSpPr/>
          <p:nvPr/>
        </p:nvSpPr>
        <p:spPr>
          <a:xfrm rot="-8100000">
            <a:off x="2429657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 rot="-8100000">
            <a:off x="2086695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"/>
          <p:cNvSpPr/>
          <p:nvPr/>
        </p:nvSpPr>
        <p:spPr>
          <a:xfrm>
            <a:off x="7308904" y="458875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"/>
          <p:cNvSpPr/>
          <p:nvPr/>
        </p:nvSpPr>
        <p:spPr>
          <a:xfrm rot="2700000">
            <a:off x="6436458" y="444279"/>
            <a:ext cx="277893" cy="27789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"/>
          <p:cNvSpPr/>
          <p:nvPr/>
        </p:nvSpPr>
        <p:spPr>
          <a:xfrm rot="2700000">
            <a:off x="6779421" y="444279"/>
            <a:ext cx="277893" cy="27789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" name="Google Shape;95;p3"/>
          <p:cNvGrpSpPr/>
          <p:nvPr/>
        </p:nvGrpSpPr>
        <p:grpSpPr>
          <a:xfrm rot="5400000">
            <a:off x="-678478" y="931427"/>
            <a:ext cx="2009551" cy="401195"/>
            <a:chOff x="3987172" y="4163502"/>
            <a:chExt cx="2009551" cy="401195"/>
          </a:xfrm>
        </p:grpSpPr>
        <p:sp>
          <p:nvSpPr>
            <p:cNvPr id="96" name="Google Shape;96;p3"/>
            <p:cNvSpPr/>
            <p:nvPr/>
          </p:nvSpPr>
          <p:spPr>
            <a:xfrm rot="10800000">
              <a:off x="4258823" y="416864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 rot="10800000">
              <a:off x="3987172" y="416864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 rot="10800000">
              <a:off x="4258823" y="4456698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 rot="10800000">
              <a:off x="3987172" y="4456698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 rot="10800000">
              <a:off x="4802123" y="416521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 rot="10800000">
              <a:off x="4530472" y="416521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rot="10800000">
              <a:off x="4802123" y="4453273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 rot="10800000">
              <a:off x="4530472" y="4453273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 rot="10800000">
              <a:off x="5345423" y="4166927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 rot="10800000">
              <a:off x="5073772" y="4166927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 rot="10800000">
              <a:off x="5345423" y="445498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 rot="10800000">
              <a:off x="5073772" y="445498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 rot="10800000">
              <a:off x="5888723" y="4163502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 rot="10800000">
              <a:off x="5617072" y="4163502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 rot="10800000">
              <a:off x="5888723" y="445156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 rot="10800000">
              <a:off x="5617072" y="445156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" name="Google Shape;112;p3"/>
          <p:cNvGrpSpPr/>
          <p:nvPr/>
        </p:nvGrpSpPr>
        <p:grpSpPr>
          <a:xfrm rot="5400000">
            <a:off x="7823222" y="3811752"/>
            <a:ext cx="2009551" cy="401195"/>
            <a:chOff x="3987172" y="4163502"/>
            <a:chExt cx="2009551" cy="401195"/>
          </a:xfrm>
        </p:grpSpPr>
        <p:sp>
          <p:nvSpPr>
            <p:cNvPr id="113" name="Google Shape;113;p3"/>
            <p:cNvSpPr/>
            <p:nvPr/>
          </p:nvSpPr>
          <p:spPr>
            <a:xfrm rot="10800000">
              <a:off x="4258823" y="41686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 rot="10800000">
              <a:off x="3987172" y="41686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 rot="10800000">
              <a:off x="4258823" y="44566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 rot="10800000">
              <a:off x="3987172" y="44566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 rot="10800000">
              <a:off x="4802123" y="41652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 rot="10800000">
              <a:off x="4530472" y="41652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 rot="10800000">
              <a:off x="4802123" y="44532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 rot="10800000">
              <a:off x="4530472" y="44532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 rot="10800000">
              <a:off x="5345423" y="41669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 rot="10800000">
              <a:off x="5073772" y="41669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 rot="10800000">
              <a:off x="5345423" y="44549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 rot="10800000">
              <a:off x="5073772" y="44549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 rot="10800000">
              <a:off x="5888723" y="41635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 rot="10800000">
              <a:off x="5617072" y="41635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 rot="10800000">
              <a:off x="5888723" y="44515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 rot="10800000">
              <a:off x="5617072" y="44515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572700" y="1211475"/>
            <a:ext cx="7998600" cy="4071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9974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"/>
          <p:cNvSpPr txBox="1">
            <a:spLocks noGrp="1"/>
          </p:cNvSpPr>
          <p:nvPr>
            <p:ph type="body" idx="1"/>
          </p:nvPr>
        </p:nvSpPr>
        <p:spPr>
          <a:xfrm>
            <a:off x="720000" y="1268175"/>
            <a:ext cx="7704000" cy="330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Oswald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33" name="Google Shape;133;p4"/>
          <p:cNvSpPr/>
          <p:nvPr/>
        </p:nvSpPr>
        <p:spPr>
          <a:xfrm>
            <a:off x="7581005" y="723350"/>
            <a:ext cx="1563000" cy="21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"/>
          <p:cNvSpPr/>
          <p:nvPr/>
        </p:nvSpPr>
        <p:spPr>
          <a:xfrm rot="2700000">
            <a:off x="7130006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 rot="2700000">
            <a:off x="6837897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/>
          <p:nvPr/>
        </p:nvSpPr>
        <p:spPr>
          <a:xfrm>
            <a:off x="2893525" y="3180300"/>
            <a:ext cx="4361100" cy="130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"/>
          <p:cNvSpPr/>
          <p:nvPr/>
        </p:nvSpPr>
        <p:spPr>
          <a:xfrm>
            <a:off x="2885975" y="1497450"/>
            <a:ext cx="4361100" cy="130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"/>
          <p:cNvSpPr txBox="1">
            <a:spLocks noGrp="1"/>
          </p:cNvSpPr>
          <p:nvPr>
            <p:ph type="subTitle" idx="1"/>
          </p:nvPr>
        </p:nvSpPr>
        <p:spPr>
          <a:xfrm>
            <a:off x="3007475" y="157290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subTitle" idx="2"/>
          </p:nvPr>
        </p:nvSpPr>
        <p:spPr>
          <a:xfrm>
            <a:off x="3007475" y="1916747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title" hasCustomPrompt="1"/>
          </p:nvPr>
        </p:nvSpPr>
        <p:spPr>
          <a:xfrm>
            <a:off x="1889372" y="157290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2" name="Google Shape;142;p5"/>
          <p:cNvSpPr txBox="1">
            <a:spLocks noGrp="1"/>
          </p:cNvSpPr>
          <p:nvPr>
            <p:ph type="subTitle" idx="3"/>
          </p:nvPr>
        </p:nvSpPr>
        <p:spPr>
          <a:xfrm>
            <a:off x="3007475" y="326285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5"/>
          <p:cNvSpPr txBox="1">
            <a:spLocks noGrp="1"/>
          </p:cNvSpPr>
          <p:nvPr>
            <p:ph type="subTitle" idx="4"/>
          </p:nvPr>
        </p:nvSpPr>
        <p:spPr>
          <a:xfrm>
            <a:off x="3007475" y="3605800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title" idx="5" hasCustomPrompt="1"/>
          </p:nvPr>
        </p:nvSpPr>
        <p:spPr>
          <a:xfrm>
            <a:off x="1889372" y="325575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5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45" name="Google Shape;145;p5"/>
          <p:cNvSpPr txBox="1">
            <a:spLocks noGrp="1"/>
          </p:cNvSpPr>
          <p:nvPr>
            <p:ph type="title" idx="6"/>
          </p:nvPr>
        </p:nvSpPr>
        <p:spPr>
          <a:xfrm>
            <a:off x="720000" y="570550"/>
            <a:ext cx="2727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5"/>
          <p:cNvSpPr/>
          <p:nvPr/>
        </p:nvSpPr>
        <p:spPr>
          <a:xfrm rot="5400000">
            <a:off x="7653104" y="4101600"/>
            <a:ext cx="1835100" cy="24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"/>
          <p:cNvSpPr/>
          <p:nvPr/>
        </p:nvSpPr>
        <p:spPr>
          <a:xfrm rot="8100000">
            <a:off x="8431708" y="2435954"/>
            <a:ext cx="277893" cy="27789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/>
          <p:nvPr/>
        </p:nvSpPr>
        <p:spPr>
          <a:xfrm rot="8100000">
            <a:off x="8431708" y="2778917"/>
            <a:ext cx="277893" cy="27789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8126075" y="-508950"/>
            <a:ext cx="1460700" cy="14607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-228450" y="3778375"/>
            <a:ext cx="1525500" cy="1525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/>
          <p:nvPr/>
        </p:nvSpPr>
        <p:spPr>
          <a:xfrm>
            <a:off x="-141700" y="1154800"/>
            <a:ext cx="5186100" cy="28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7"/>
          <p:cNvSpPr txBox="1">
            <a:spLocks noGrp="1"/>
          </p:cNvSpPr>
          <p:nvPr>
            <p:ph type="title"/>
          </p:nvPr>
        </p:nvSpPr>
        <p:spPr>
          <a:xfrm>
            <a:off x="720000" y="1890725"/>
            <a:ext cx="4169100" cy="5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7"/>
          <p:cNvSpPr txBox="1">
            <a:spLocks noGrp="1"/>
          </p:cNvSpPr>
          <p:nvPr>
            <p:ph type="subTitle" idx="1"/>
          </p:nvPr>
        </p:nvSpPr>
        <p:spPr>
          <a:xfrm>
            <a:off x="720000" y="2424725"/>
            <a:ext cx="4169100" cy="10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7"/>
          <p:cNvSpPr/>
          <p:nvPr/>
        </p:nvSpPr>
        <p:spPr>
          <a:xfrm rot="10800000">
            <a:off x="4" y="4428925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7"/>
          <p:cNvSpPr/>
          <p:nvPr/>
        </p:nvSpPr>
        <p:spPr>
          <a:xfrm rot="-8100000">
            <a:off x="2086695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-170050" y="-530400"/>
            <a:ext cx="1250400" cy="125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"/>
          <p:cNvSpPr/>
          <p:nvPr/>
        </p:nvSpPr>
        <p:spPr>
          <a:xfrm rot="-8100000">
            <a:off x="2429657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"/>
          <p:cNvSpPr/>
          <p:nvPr/>
        </p:nvSpPr>
        <p:spPr>
          <a:xfrm>
            <a:off x="1246900" y="-286175"/>
            <a:ext cx="6627000" cy="3960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"/>
          <p:cNvSpPr txBox="1">
            <a:spLocks noGrp="1"/>
          </p:cNvSpPr>
          <p:nvPr>
            <p:ph type="title"/>
          </p:nvPr>
        </p:nvSpPr>
        <p:spPr>
          <a:xfrm>
            <a:off x="3134400" y="2966250"/>
            <a:ext cx="2875200" cy="4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0" name="Google Shape;200;p8"/>
          <p:cNvSpPr txBox="1">
            <a:spLocks noGrp="1"/>
          </p:cNvSpPr>
          <p:nvPr>
            <p:ph type="subTitle" idx="1"/>
          </p:nvPr>
        </p:nvSpPr>
        <p:spPr>
          <a:xfrm>
            <a:off x="1231050" y="1704750"/>
            <a:ext cx="6681900" cy="10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201" name="Google Shape;201;p8"/>
          <p:cNvSpPr/>
          <p:nvPr/>
        </p:nvSpPr>
        <p:spPr>
          <a:xfrm rot="5400000">
            <a:off x="-383312" y="807450"/>
            <a:ext cx="1904100" cy="28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"/>
          <p:cNvSpPr/>
          <p:nvPr/>
        </p:nvSpPr>
        <p:spPr>
          <a:xfrm rot="8100000">
            <a:off x="4171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"/>
          <p:cNvSpPr/>
          <p:nvPr/>
        </p:nvSpPr>
        <p:spPr>
          <a:xfrm rot="8100000">
            <a:off x="4171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"/>
          <p:cNvSpPr/>
          <p:nvPr/>
        </p:nvSpPr>
        <p:spPr>
          <a:xfrm rot="5400000">
            <a:off x="7622588" y="807450"/>
            <a:ext cx="1904100" cy="289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"/>
          <p:cNvSpPr/>
          <p:nvPr/>
        </p:nvSpPr>
        <p:spPr>
          <a:xfrm rot="8100000">
            <a:off x="84230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8"/>
          <p:cNvSpPr/>
          <p:nvPr/>
        </p:nvSpPr>
        <p:spPr>
          <a:xfrm rot="8100000">
            <a:off x="84230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" name="Google Shape;207;p8"/>
          <p:cNvGrpSpPr/>
          <p:nvPr/>
        </p:nvGrpSpPr>
        <p:grpSpPr>
          <a:xfrm>
            <a:off x="2480622" y="4633877"/>
            <a:ext cx="4182751" cy="402045"/>
            <a:chOff x="-79178" y="4632327"/>
            <a:chExt cx="4182751" cy="402045"/>
          </a:xfrm>
        </p:grpSpPr>
        <p:sp>
          <p:nvSpPr>
            <p:cNvPr id="208" name="Google Shape;208;p8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8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8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8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8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8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8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8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8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8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8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8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8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8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8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8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8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8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8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8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8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8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8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8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8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"/>
          <p:cNvSpPr txBox="1">
            <a:spLocks noGrp="1"/>
          </p:cNvSpPr>
          <p:nvPr>
            <p:ph type="title"/>
          </p:nvPr>
        </p:nvSpPr>
        <p:spPr>
          <a:xfrm>
            <a:off x="1103700" y="1918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2" name="Google Shape;242;p9"/>
          <p:cNvSpPr txBox="1">
            <a:spLocks noGrp="1"/>
          </p:cNvSpPr>
          <p:nvPr>
            <p:ph type="subTitle" idx="1"/>
          </p:nvPr>
        </p:nvSpPr>
        <p:spPr>
          <a:xfrm>
            <a:off x="1103700" y="3488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3" name="Google Shape;243;p9"/>
          <p:cNvSpPr/>
          <p:nvPr/>
        </p:nvSpPr>
        <p:spPr>
          <a:xfrm>
            <a:off x="7313150" y="532350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9"/>
          <p:cNvSpPr/>
          <p:nvPr/>
        </p:nvSpPr>
        <p:spPr>
          <a:xfrm rot="2700000">
            <a:off x="6783666" y="517754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9"/>
          <p:cNvSpPr/>
          <p:nvPr/>
        </p:nvSpPr>
        <p:spPr>
          <a:xfrm rot="10800000">
            <a:off x="8067904" y="4108975"/>
            <a:ext cx="1250400" cy="125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9"/>
          <p:cNvSpPr/>
          <p:nvPr/>
        </p:nvSpPr>
        <p:spPr>
          <a:xfrm rot="2700000">
            <a:off x="6440704" y="517754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7" name="Google Shape;247;p9"/>
          <p:cNvGrpSpPr/>
          <p:nvPr/>
        </p:nvGrpSpPr>
        <p:grpSpPr>
          <a:xfrm rot="-5400000">
            <a:off x="-1708778" y="2370727"/>
            <a:ext cx="4182751" cy="402045"/>
            <a:chOff x="-79178" y="4632327"/>
            <a:chExt cx="4182751" cy="402045"/>
          </a:xfrm>
        </p:grpSpPr>
        <p:sp>
          <p:nvSpPr>
            <p:cNvPr id="248" name="Google Shape;248;p9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9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9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9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9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9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9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9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9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9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9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9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9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9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9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9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9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9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9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9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9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9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3"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5"/>
          <p:cNvSpPr/>
          <p:nvPr/>
        </p:nvSpPr>
        <p:spPr>
          <a:xfrm rot="5400000">
            <a:off x="-182366" y="4262568"/>
            <a:ext cx="1563000" cy="2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15"/>
          <p:cNvSpPr/>
          <p:nvPr/>
        </p:nvSpPr>
        <p:spPr>
          <a:xfrm rot="8100000">
            <a:off x="480716" y="2843860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5"/>
          <p:cNvSpPr/>
          <p:nvPr/>
        </p:nvSpPr>
        <p:spPr>
          <a:xfrm rot="8100000">
            <a:off x="480716" y="3135969"/>
            <a:ext cx="236739" cy="236739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5"/>
          <p:cNvSpPr/>
          <p:nvPr/>
        </p:nvSpPr>
        <p:spPr>
          <a:xfrm rot="-5400000">
            <a:off x="7750137" y="675604"/>
            <a:ext cx="1563000" cy="21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15"/>
          <p:cNvSpPr/>
          <p:nvPr/>
        </p:nvSpPr>
        <p:spPr>
          <a:xfrm rot="-2700000">
            <a:off x="8413316" y="2069373"/>
            <a:ext cx="236739" cy="236739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5"/>
          <p:cNvSpPr/>
          <p:nvPr/>
        </p:nvSpPr>
        <p:spPr>
          <a:xfrm rot="-2700000">
            <a:off x="8413316" y="1777264"/>
            <a:ext cx="236739" cy="236739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5"/>
          <p:cNvSpPr/>
          <p:nvPr/>
        </p:nvSpPr>
        <p:spPr>
          <a:xfrm>
            <a:off x="7952125" y="4206150"/>
            <a:ext cx="1466700" cy="1466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15"/>
          <p:cNvSpPr/>
          <p:nvPr/>
        </p:nvSpPr>
        <p:spPr>
          <a:xfrm>
            <a:off x="1930600" y="1432750"/>
            <a:ext cx="5259600" cy="3960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5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52908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4" name="Google Shape;404;p15"/>
          <p:cNvSpPr txBox="1">
            <a:spLocks noGrp="1"/>
          </p:cNvSpPr>
          <p:nvPr>
            <p:ph type="body" idx="1"/>
          </p:nvPr>
        </p:nvSpPr>
        <p:spPr>
          <a:xfrm>
            <a:off x="2089100" y="1513725"/>
            <a:ext cx="5094900" cy="27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7704000" cy="5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681225"/>
            <a:ext cx="7704000" cy="28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8" r:id="rId8"/>
    <p:sldLayoutId id="2147483661" r:id="rId9"/>
    <p:sldLayoutId id="2147483662" r:id="rId10"/>
    <p:sldLayoutId id="2147483665" r:id="rId11"/>
    <p:sldLayoutId id="2147483666" r:id="rId12"/>
    <p:sldLayoutId id="2147483671" r:id="rId13"/>
    <p:sldLayoutId id="2147483673" r:id="rId14"/>
    <p:sldLayoutId id="2147483674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podreczniki.pl/a/przeczytaj/DsMXL350Q" TargetMode="External"/><Relationship Id="rId4" Type="http://schemas.openxmlformats.org/officeDocument/2006/relationships/hyperlink" Target="https://zbp.pl/aktualnosci/Wideo-Komentarze-Klub25/reforma-emerytalna-w-polsce-zalozenia-i-stan-obecn" TargetMode="External"/><Relationship Id="rId5" Type="http://schemas.openxmlformats.org/officeDocument/2006/relationships/hyperlink" Target="https://serwisy.gazetaprawna.pl/emerytury-i-renty/artykuly/1288293,historia-ubezpieczen-spolecznych-w-polsce-jak-tworzono-prawo.html" TargetMode="External"/><Relationship Id="rId6" Type="http://schemas.openxmlformats.org/officeDocument/2006/relationships/hyperlink" Target="https://www.techpedia.pl/index.php?str=tp&amp;no=1474" TargetMode="External"/><Relationship Id="rId7" Type="http://schemas.openxmlformats.org/officeDocument/2006/relationships/hyperlink" Target="https://www.mojeppk.pl/informacje-ogolne.html" TargetMode="External"/><Relationship Id="rId8" Type="http://schemas.openxmlformats.org/officeDocument/2006/relationships/hyperlink" Target="https://www.totalmoney.pl/artykuly/156301,konta-oszczednosciowe,reforma-emerytalna---o-co-w-tym-chodzi,1,1" TargetMode="External"/><Relationship Id="rId9" Type="http://schemas.openxmlformats.org/officeDocument/2006/relationships/hyperlink" Target="https://strefabiznesu.pl/emerytury-w-prlu-zobacz-jak-zyli-seniorzy-i-kto-mial-prawo-do-emerytury/ar/c10-15091151" TargetMode="External"/><Relationship Id="rId10" Type="http://schemas.openxmlformats.org/officeDocument/2006/relationships/hyperlink" Target="https://goldenmark.com/pl/mysaver/historia-polskich-emerytur/" TargetMode="Externa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PfT4lq" TargetMode="External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31"/>
          <p:cNvSpPr txBox="1">
            <a:spLocks noGrp="1"/>
          </p:cNvSpPr>
          <p:nvPr>
            <p:ph type="ctrTitle"/>
          </p:nvPr>
        </p:nvSpPr>
        <p:spPr>
          <a:xfrm>
            <a:off x="1763688" y="1923678"/>
            <a:ext cx="5573400" cy="199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System Emerytalny w Polsce</a:t>
            </a:r>
            <a:endParaRPr dirty="0"/>
          </a:p>
        </p:txBody>
      </p:sp>
      <p:sp>
        <p:nvSpPr>
          <p:cNvPr id="707" name="Google Shape;707;p31"/>
          <p:cNvSpPr txBox="1">
            <a:spLocks noGrp="1"/>
          </p:cNvSpPr>
          <p:nvPr>
            <p:ph type="subTitle" idx="1"/>
          </p:nvPr>
        </p:nvSpPr>
        <p:spPr>
          <a:xfrm>
            <a:off x="3059832" y="4011910"/>
            <a:ext cx="5332500" cy="6660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Evelina Avetisyan, Aleksandra Dziak, Maria Marcinek klasa 2a4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36"/>
          <p:cNvSpPr txBox="1">
            <a:spLocks noGrp="1"/>
          </p:cNvSpPr>
          <p:nvPr>
            <p:ph type="title"/>
          </p:nvPr>
        </p:nvSpPr>
        <p:spPr>
          <a:xfrm>
            <a:off x="1216691" y="2335500"/>
            <a:ext cx="6681900" cy="4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pl-PL" sz="14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Obecny system emerytalny został zarysowany przez reformę emerytalną z roku 1998r. przeprowadzoną przez Jerzego Buzka. Zakłada ona, że emerytury wypłacane będą z trzech źródeł (trzech filarów): z Zakładu Ubezpieczeń Społecznych (ZUS), z Otwartych Funduszy Emerytalnych (OFE) oraz źródła dobrowolnie wybranego np. z Indywidualnych Kont Emerytalnych (IKE) bądź innych prywatnych firm. W tym przypadku sami decydujemy czy chcemy na nich odkładać pieniądze na poczet przyszłej emerytury i ile tych pieniędzy chcemy na to przeznaczyć. Pieniądze na przyszłą emeryturę możemy także powierzać firmom ubezpieczeniowym, które inwestują je w tzw. Ubezpieczeniowe Fundusze Kapitałowe. </a:t>
            </a:r>
            <a:br>
              <a:rPr lang="pl-PL" sz="14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000" b="0" dirty="0">
              <a:latin typeface="Montserrat" panose="020B0604020202020204" charset="-18"/>
            </a:endParaRPr>
          </a:p>
        </p:txBody>
      </p:sp>
      <p:sp>
        <p:nvSpPr>
          <p:cNvPr id="750" name="Google Shape;750;p36"/>
          <p:cNvSpPr txBox="1">
            <a:spLocks noGrp="1"/>
          </p:cNvSpPr>
          <p:nvPr>
            <p:ph type="subTitle" idx="1"/>
          </p:nvPr>
        </p:nvSpPr>
        <p:spPr>
          <a:xfrm>
            <a:off x="1231050" y="195486"/>
            <a:ext cx="6681900" cy="10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l-PL" sz="3500" b="1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System emerytalny od lat 90-tych XX wieku</a:t>
            </a:r>
            <a:endParaRPr lang="pl-PL" sz="3500" dirty="0">
              <a:effectLst/>
              <a:latin typeface="Oswal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36"/>
          <p:cNvSpPr txBox="1">
            <a:spLocks noGrp="1"/>
          </p:cNvSpPr>
          <p:nvPr>
            <p:ph type="title"/>
          </p:nvPr>
        </p:nvSpPr>
        <p:spPr>
          <a:xfrm>
            <a:off x="1547664" y="2427734"/>
            <a:ext cx="6048672" cy="4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Reforma z 2012 roku jest uważana za nieco kontrowersyjną. Podniosła wiek emerytalny. Zgodnie z nią zarówno mężczyźni jak i kobiety będą przechodzić na emeryturę dopiero w wieku 67 lat (wcześniej wiek emerytalny wynosił 65 dla mężczyzn i 60 dla kobiet).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b="0" dirty="0">
              <a:latin typeface="Montserrat" panose="020B0604020202020204" charset="-18"/>
            </a:endParaRPr>
          </a:p>
        </p:txBody>
      </p:sp>
      <p:sp>
        <p:nvSpPr>
          <p:cNvPr id="750" name="Google Shape;750;p36"/>
          <p:cNvSpPr txBox="1">
            <a:spLocks noGrp="1"/>
          </p:cNvSpPr>
          <p:nvPr>
            <p:ph type="subTitle" idx="1"/>
          </p:nvPr>
        </p:nvSpPr>
        <p:spPr>
          <a:xfrm>
            <a:off x="1245341" y="267494"/>
            <a:ext cx="6653318" cy="10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l-PL" sz="3500" b="1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Reforma systemu emerytalnego z 2012 roku</a:t>
            </a:r>
            <a:endParaRPr lang="pl-PL" sz="3500" dirty="0">
              <a:effectLst/>
              <a:latin typeface="Oswal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016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36"/>
          <p:cNvSpPr txBox="1">
            <a:spLocks noGrp="1"/>
          </p:cNvSpPr>
          <p:nvPr>
            <p:ph type="title"/>
          </p:nvPr>
        </p:nvSpPr>
        <p:spPr>
          <a:xfrm>
            <a:off x="1231050" y="2335500"/>
            <a:ext cx="6365286" cy="4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Ustawa ta przewidywała, że zarówno obecni jak i przyszli członkowie OFE będą mogli decydować, czy nadal chcą przekazywać częściowo składki do OFE, czy też całość do ZUS. W przypadku braku decyzji całość składek będzie przekazywana do ZUS.  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0" dirty="0">
                <a:latin typeface="Montserrat" panose="020B0604020202020204" charset="-18"/>
              </a:rPr>
              <a:t/>
            </a:r>
            <a:br>
              <a:rPr lang="pl-PL" sz="1600" b="0" dirty="0">
                <a:latin typeface="Montserrat" panose="020B0604020202020204" charset="-18"/>
              </a:rPr>
            </a:br>
            <a:endParaRPr sz="1600" b="0" dirty="0">
              <a:latin typeface="Montserrat" panose="020B0604020202020204" charset="-18"/>
            </a:endParaRPr>
          </a:p>
        </p:txBody>
      </p:sp>
      <p:sp>
        <p:nvSpPr>
          <p:cNvPr id="750" name="Google Shape;750;p36"/>
          <p:cNvSpPr txBox="1">
            <a:spLocks noGrp="1"/>
          </p:cNvSpPr>
          <p:nvPr>
            <p:ph type="subTitle" idx="1"/>
          </p:nvPr>
        </p:nvSpPr>
        <p:spPr>
          <a:xfrm>
            <a:off x="1231050" y="195486"/>
            <a:ext cx="6681900" cy="10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l-PL" sz="3500" b="1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Ustawa z grudnia 2013 roku</a:t>
            </a:r>
            <a:r>
              <a:rPr lang="pl-PL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20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40"/>
          <p:cNvSpPr txBox="1">
            <a:spLocks noGrp="1"/>
          </p:cNvSpPr>
          <p:nvPr>
            <p:ph type="subTitle" idx="2"/>
          </p:nvPr>
        </p:nvSpPr>
        <p:spPr>
          <a:xfrm>
            <a:off x="0" y="1563638"/>
            <a:ext cx="4352200" cy="18360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300" dirty="0"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Ustawa ta miała r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ozwiązać OFE. 15,7 mln ubezpieczonych będzie decydować, czy pieniądze zgromadzone w otwartych funduszach emerytalnych, mają zostać przeniesione na prywatne Indywidualne Konta Emerytalne (IKE), czy mają trafić na indywidualne konto prowadzone w ZUS.</a:t>
            </a:r>
            <a:b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Domyślnie środki członków OFE będą automatycznie trafiać na IKE, jeśli jednak złożymy specjalną deklarację, to wtedy trafią do ZUS. Gdy oszczędności gromadzone dotychczas w OFE zostaną automatycznie przekazane na IKE, będzie się to wiązać z 15-proc. </a:t>
            </a:r>
            <a:r>
              <a:rPr lang="pl-PL" sz="1300" dirty="0"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odatkiem.</a:t>
            </a:r>
            <a:b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1300" dirty="0">
              <a:latin typeface="Montserrat" panose="020B0604020202020204" charset="-18"/>
            </a:endParaRPr>
          </a:p>
        </p:txBody>
      </p:sp>
      <p:sp>
        <p:nvSpPr>
          <p:cNvPr id="825" name="Google Shape;825;p40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5436176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l-PL" sz="3500" b="1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Ustawa z maja 2019 roku</a:t>
            </a:r>
            <a:r>
              <a:rPr lang="pl-PL" sz="3500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500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>
              <a:latin typeface="Oswald" panose="020B0604020202020204" charset="-18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E0715BD0-9F05-4DEB-96DA-08216F7DAFC9}"/>
              </a:ext>
            </a:extLst>
          </p:cNvPr>
          <p:cNvSpPr txBox="1"/>
          <p:nvPr/>
        </p:nvSpPr>
        <p:spPr>
          <a:xfrm>
            <a:off x="7501618" y="3015547"/>
            <a:ext cx="16692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en-GB" dirty="0"/>
          </a:p>
        </p:txBody>
      </p:sp>
      <p:pic>
        <p:nvPicPr>
          <p:cNvPr id="1026" name="Picture 2" descr="Przekształcenie OFE w IKE – znamy harmonogram zmian - Ministerstwo Funduszy  i Polityki Regionalnej - Portal Gov.pl">
            <a:extLst>
              <a:ext uri="{FF2B5EF4-FFF2-40B4-BE49-F238E27FC236}">
                <a16:creationId xmlns="" xmlns:a16="http://schemas.microsoft.com/office/drawing/2014/main" id="{27B35A19-D350-4DAF-ACDC-2220596A0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97734"/>
            <a:ext cx="4352200" cy="183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D3FAF036-259C-4733-A12F-CC82BEBA66BB}"/>
              </a:ext>
            </a:extLst>
          </p:cNvPr>
          <p:cNvSpPr txBox="1"/>
          <p:nvPr/>
        </p:nvSpPr>
        <p:spPr>
          <a:xfrm>
            <a:off x="8528156" y="3633819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solidFill>
                  <a:schemeClr val="tx2"/>
                </a:solidFill>
                <a:latin typeface="Montserrat" panose="020B0604020202020204" charset="-18"/>
              </a:rPr>
              <a:t>gov.pl</a:t>
            </a:r>
            <a:endParaRPr lang="en-GB" sz="1100" dirty="0">
              <a:solidFill>
                <a:schemeClr val="tx2"/>
              </a:solidFill>
              <a:latin typeface="Montserrat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2181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4"/>
          <p:cNvSpPr txBox="1">
            <a:spLocks noGrp="1"/>
          </p:cNvSpPr>
          <p:nvPr>
            <p:ph type="title"/>
          </p:nvPr>
        </p:nvSpPr>
        <p:spPr>
          <a:xfrm>
            <a:off x="2123728" y="1203598"/>
            <a:ext cx="4310700" cy="6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PPK</a:t>
            </a:r>
            <a:endParaRPr dirty="0"/>
          </a:p>
        </p:txBody>
      </p:sp>
      <p:sp>
        <p:nvSpPr>
          <p:cNvPr id="737" name="Google Shape;737;p34"/>
          <p:cNvSpPr txBox="1">
            <a:spLocks noGrp="1"/>
          </p:cNvSpPr>
          <p:nvPr>
            <p:ph type="subTitle" idx="1"/>
          </p:nvPr>
        </p:nvSpPr>
        <p:spPr>
          <a:xfrm>
            <a:off x="2051720" y="1923678"/>
            <a:ext cx="4968552" cy="16465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pl-PL" dirty="0"/>
              <a:t>W 2019 roku uchwalona została ustawa o </a:t>
            </a:r>
            <a:r>
              <a:rPr lang="pl-PL" b="1" dirty="0"/>
              <a:t>Pracowniczych Planach Kapitałowych. </a:t>
            </a:r>
            <a:r>
              <a:rPr lang="pl-PL" dirty="0"/>
              <a:t>Jest ona realizowana w ramach Strategii na rzecz Odpowiedzialnego Rozwoju. Zgodnie z jej założeniami Rząd współpracuje z Polskim Funduszem Rozwoju,  organizacjami pracodawców, związkami zawodowymi.</a:t>
            </a:r>
            <a:endParaRPr b="1" dirty="0"/>
          </a:p>
        </p:txBody>
      </p:sp>
      <p:pic>
        <p:nvPicPr>
          <p:cNvPr id="4098" name="Picture 2" descr="Logo Moje PP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628" y="-380578"/>
            <a:ext cx="388620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2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9974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Założenia PPK</a:t>
            </a:r>
            <a:endParaRPr dirty="0"/>
          </a:p>
        </p:txBody>
      </p:sp>
      <p:sp>
        <p:nvSpPr>
          <p:cNvPr id="713" name="Google Shape;713;p32"/>
          <p:cNvSpPr txBox="1">
            <a:spLocks noGrp="1"/>
          </p:cNvSpPr>
          <p:nvPr>
            <p:ph type="body" idx="1"/>
          </p:nvPr>
        </p:nvSpPr>
        <p:spPr>
          <a:xfrm>
            <a:off x="720000" y="1268175"/>
            <a:ext cx="7704000" cy="330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>
                <a:solidFill>
                  <a:schemeClr val="accent1"/>
                </a:solidFill>
              </a:rPr>
              <a:t>PPK to prywatny </a:t>
            </a:r>
            <a:r>
              <a:rPr lang="pl-PL" b="1" dirty="0">
                <a:solidFill>
                  <a:schemeClr val="accent1"/>
                </a:solidFill>
              </a:rPr>
              <a:t>system długoterminowego oszczędzania</a:t>
            </a:r>
            <a:r>
              <a:rPr lang="pl-PL" dirty="0">
                <a:solidFill>
                  <a:schemeClr val="accent1"/>
                </a:solidFill>
              </a:rPr>
              <a:t>. Następuje do niego automatyczny zapis pracowników w wieku od 18 do 54 lat, ale jest to system </a:t>
            </a:r>
            <a:r>
              <a:rPr lang="pl-PL" b="1" dirty="0">
                <a:solidFill>
                  <a:schemeClr val="accent1"/>
                </a:solidFill>
              </a:rPr>
              <a:t>dobrowolny</a:t>
            </a:r>
            <a:r>
              <a:rPr lang="pl-PL" dirty="0">
                <a:solidFill>
                  <a:schemeClr val="accent1"/>
                </a:solidFill>
              </a:rPr>
              <a:t>, więc składając u pracodawcy deklarację można się z niego zrezygnować. </a:t>
            </a:r>
          </a:p>
          <a:p>
            <a:pPr marL="0" lvl="0" indent="0">
              <a:buNone/>
            </a:pPr>
            <a:r>
              <a:rPr lang="pl-PL" dirty="0">
                <a:solidFill>
                  <a:schemeClr val="accent1"/>
                </a:solidFill>
              </a:rPr>
              <a:t>Wpłaty na konto PPK pochodzą z trzech źródeł: od </a:t>
            </a:r>
            <a:r>
              <a:rPr lang="pl-PL" dirty="0"/>
              <a:t>pracodawcy, pracownika i państwa. Poniżej zamieszczam schemat funkcjonowania tego systemu.</a:t>
            </a:r>
            <a:endParaRPr lang="pl-PL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pl-PL" dirty="0"/>
          </a:p>
        </p:txBody>
      </p:sp>
      <p:pic>
        <p:nvPicPr>
          <p:cNvPr id="6146" name="Picture 2" descr="Ważne informacje - Konto Pracownika - POS Te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2211710"/>
            <a:ext cx="4032448" cy="3124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" name="Google Shape;2632;p49"/>
          <p:cNvSpPr txBox="1">
            <a:spLocks noGrp="1"/>
          </p:cNvSpPr>
          <p:nvPr>
            <p:ph type="title"/>
          </p:nvPr>
        </p:nvSpPr>
        <p:spPr>
          <a:xfrm>
            <a:off x="611560" y="555526"/>
            <a:ext cx="6084248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Przyszła emerytura obywatelska</a:t>
            </a:r>
            <a:endParaRPr dirty="0"/>
          </a:p>
        </p:txBody>
      </p:sp>
      <p:sp>
        <p:nvSpPr>
          <p:cNvPr id="2653" name="Google Shape;2653;p49"/>
          <p:cNvSpPr txBox="1"/>
          <p:nvPr/>
        </p:nvSpPr>
        <p:spPr>
          <a:xfrm>
            <a:off x="2739900" y="4171775"/>
            <a:ext cx="3664200" cy="2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C7AF7B7D-BB72-4DFE-BF27-5BE3A3C39075}"/>
              </a:ext>
            </a:extLst>
          </p:cNvPr>
          <p:cNvSpPr txBox="1"/>
          <p:nvPr/>
        </p:nvSpPr>
        <p:spPr>
          <a:xfrm>
            <a:off x="2627784" y="2073825"/>
            <a:ext cx="5210865" cy="1150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Jedną z propozycji mającej na celu załagodzić problemy systemu emerytalnego w Polsce to </a:t>
            </a:r>
            <a:r>
              <a:rPr lang="pl-PL" sz="1300" b="1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emerytury obywatelskie 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zapewniane przez państwo i równe dla każdego. Natomiast wiele jest głosów przeciwnych tej koncepcji, najwięcej z nich pochodzi od ekonomistów.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="" xmlns:a16="http://schemas.microsoft.com/office/drawing/2014/main" id="{FE97EDA5-C779-4089-AF7F-83AAAF774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popierające</a:t>
            </a:r>
            <a:endParaRPr lang="en-GB" dirty="0"/>
          </a:p>
        </p:txBody>
      </p:sp>
      <p:sp>
        <p:nvSpPr>
          <p:cNvPr id="11" name="Podtytuł 10">
            <a:extLst>
              <a:ext uri="{FF2B5EF4-FFF2-40B4-BE49-F238E27FC236}">
                <a16:creationId xmlns="" xmlns:a16="http://schemas.microsoft.com/office/drawing/2014/main" id="{B1022B3A-F91B-415E-B6A9-C380785EDE62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-108520" y="2282701"/>
            <a:ext cx="4536504" cy="15851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1300" b="0" dirty="0" smtClean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„Jest </a:t>
            </a:r>
            <a:r>
              <a:rPr lang="pl-PL" sz="1300" b="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to swego rodzaju powrót do korzeni   systemu emerytalnego, tj. pomysłu kanclerza Bismarcka, </a:t>
            </a:r>
            <a:r>
              <a:rPr lang="pl-PL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aby państwo pomagało egzystować starszej części społeczeństwa" - Pomagało, a nie gwarantowało wysokie dochody</a:t>
            </a:r>
            <a:r>
              <a:rPr lang="en-GB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GB" sz="1300" dirty="0" err="1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GB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hab. </a:t>
            </a:r>
            <a:r>
              <a:rPr lang="en-GB" sz="1300" dirty="0" err="1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Michał</a:t>
            </a:r>
            <a:r>
              <a:rPr lang="en-GB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Rubaszek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4" name="Podtytuł 13">
            <a:extLst>
              <a:ext uri="{FF2B5EF4-FFF2-40B4-BE49-F238E27FC236}">
                <a16:creationId xmlns="" xmlns:a16="http://schemas.microsoft.com/office/drawing/2014/main" id="{03A6A728-B6EE-40D1-BBE0-7B07B0282F96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6490932" y="1833900"/>
            <a:ext cx="1192236" cy="448800"/>
          </a:xfrm>
        </p:spPr>
        <p:txBody>
          <a:bodyPr/>
          <a:lstStyle/>
          <a:p>
            <a:r>
              <a:rPr lang="pl-PL" dirty="0"/>
              <a:t>przeciw</a:t>
            </a:r>
            <a:endParaRPr lang="en-GB" dirty="0"/>
          </a:p>
        </p:txBody>
      </p:sp>
      <p:sp>
        <p:nvSpPr>
          <p:cNvPr id="15" name="Podtytuł 14">
            <a:extLst>
              <a:ext uri="{FF2B5EF4-FFF2-40B4-BE49-F238E27FC236}">
                <a16:creationId xmlns="" xmlns:a16="http://schemas.microsoft.com/office/drawing/2014/main" id="{32B631F9-9613-42AD-8E3A-BDEDAEE3C385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4716018" y="2286374"/>
            <a:ext cx="4464494" cy="188540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300" b="0" dirty="0" smtClean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„Emerytura </a:t>
            </a:r>
            <a:r>
              <a:rPr lang="pl-PL" sz="1300" b="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obywatelska jest bardzo droga, nie motywuje do pracy i do oszczędzania na emeryturę"</a:t>
            </a:r>
            <a:r>
              <a:rPr lang="pl-PL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1300" dirty="0" smtClean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Żadnego </a:t>
            </a:r>
            <a:r>
              <a:rPr lang="pl-PL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kraju obecnie na nią nie stać – prof. dr hab. Barbara Liberdy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111516"/>
                </a:solidFill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sz="1300" dirty="0" err="1" smtClean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rof</a:t>
            </a:r>
            <a:r>
              <a:rPr lang="en-GB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GB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hab. </a:t>
            </a:r>
            <a:r>
              <a:rPr lang="pl-PL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Jerzy </a:t>
            </a:r>
            <a:r>
              <a:rPr lang="pl-PL" sz="1300" dirty="0" err="1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Wilkin</a:t>
            </a:r>
            <a:r>
              <a:rPr lang="pl-PL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uważa, że takie rozwiązanie byłoby zwyczajnie </a:t>
            </a:r>
            <a:r>
              <a:rPr lang="pl-PL" sz="1300" dirty="0" smtClean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niesprawiedliwe.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solidFill>
                  <a:srgbClr val="111516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9" name="Tytuł 8">
            <a:extLst>
              <a:ext uri="{FF2B5EF4-FFF2-40B4-BE49-F238E27FC236}">
                <a16:creationId xmlns="" xmlns:a16="http://schemas.microsoft.com/office/drawing/2014/main" id="{0D071F9B-E15E-4EF3-8E71-A0766D34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00" y="461928"/>
            <a:ext cx="4045800" cy="570600"/>
          </a:xfrm>
        </p:spPr>
        <p:txBody>
          <a:bodyPr/>
          <a:lstStyle/>
          <a:p>
            <a:r>
              <a:rPr lang="pl-PL" dirty="0"/>
              <a:t>Podział za i przeciw</a:t>
            </a:r>
            <a:endParaRPr lang="en-GB" dirty="0"/>
          </a:p>
        </p:txBody>
      </p:sp>
      <p:sp>
        <p:nvSpPr>
          <p:cNvPr id="2653" name="Google Shape;2653;p49"/>
          <p:cNvSpPr txBox="1"/>
          <p:nvPr/>
        </p:nvSpPr>
        <p:spPr>
          <a:xfrm>
            <a:off x="2739900" y="4171775"/>
            <a:ext cx="3664200" cy="2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" name="Google Shape;2742;p52"/>
          <p:cNvSpPr txBox="1">
            <a:spLocks noGrp="1"/>
          </p:cNvSpPr>
          <p:nvPr>
            <p:ph type="title" idx="6"/>
          </p:nvPr>
        </p:nvSpPr>
        <p:spPr>
          <a:xfrm>
            <a:off x="720000" y="570550"/>
            <a:ext cx="2727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Wnioski</a:t>
            </a:r>
            <a:endParaRPr dirty="0"/>
          </a:p>
        </p:txBody>
      </p:sp>
      <p:sp>
        <p:nvSpPr>
          <p:cNvPr id="2744" name="Google Shape;2744;p52"/>
          <p:cNvSpPr txBox="1">
            <a:spLocks noGrp="1"/>
          </p:cNvSpPr>
          <p:nvPr>
            <p:ph type="subTitle" idx="2"/>
          </p:nvPr>
        </p:nvSpPr>
        <p:spPr>
          <a:xfrm>
            <a:off x="2987824" y="1635646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Historia polskich emerytur jest stosunkowo krótka, ale zawiera wiele zwrotów akcji. Na przestrzeni lat polskie emerytury ulegały znacznym zmianom.</a:t>
            </a:r>
            <a:endParaRPr dirty="0"/>
          </a:p>
        </p:txBody>
      </p:sp>
      <p:sp>
        <p:nvSpPr>
          <p:cNvPr id="2745" name="Google Shape;2745;p52"/>
          <p:cNvSpPr txBox="1">
            <a:spLocks noGrp="1"/>
          </p:cNvSpPr>
          <p:nvPr>
            <p:ph type="title"/>
          </p:nvPr>
        </p:nvSpPr>
        <p:spPr>
          <a:xfrm>
            <a:off x="1889372" y="157290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747" name="Google Shape;2747;p52"/>
          <p:cNvSpPr txBox="1">
            <a:spLocks noGrp="1"/>
          </p:cNvSpPr>
          <p:nvPr>
            <p:ph type="subTitle" idx="4"/>
          </p:nvPr>
        </p:nvSpPr>
        <p:spPr>
          <a:xfrm>
            <a:off x="2987824" y="3507854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Składki na emerytury są często niewystarczające, dlatego państwo musi także je finansować, co powiększa dziurę budżetową.</a:t>
            </a:r>
            <a:endParaRPr dirty="0"/>
          </a:p>
        </p:txBody>
      </p:sp>
      <p:sp>
        <p:nvSpPr>
          <p:cNvPr id="2748" name="Google Shape;2748;p52"/>
          <p:cNvSpPr txBox="1">
            <a:spLocks noGrp="1"/>
          </p:cNvSpPr>
          <p:nvPr>
            <p:ph type="title" idx="5"/>
          </p:nvPr>
        </p:nvSpPr>
        <p:spPr>
          <a:xfrm>
            <a:off x="1889372" y="325575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9" name="Google Shape;2743;p52"/>
          <p:cNvSpPr txBox="1">
            <a:spLocks noGrp="1"/>
          </p:cNvSpPr>
          <p:nvPr>
            <p:ph type="subTitle" idx="1"/>
          </p:nvPr>
        </p:nvSpPr>
        <p:spPr>
          <a:xfrm>
            <a:off x="3059832" y="3147814"/>
            <a:ext cx="4104456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Wady naszego systemu emerytalnego 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" name="Google Shape;2742;p52"/>
          <p:cNvSpPr txBox="1">
            <a:spLocks noGrp="1"/>
          </p:cNvSpPr>
          <p:nvPr>
            <p:ph type="title" idx="6"/>
          </p:nvPr>
        </p:nvSpPr>
        <p:spPr>
          <a:xfrm>
            <a:off x="720000" y="570550"/>
            <a:ext cx="2727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Wnioski</a:t>
            </a:r>
            <a:endParaRPr dirty="0"/>
          </a:p>
        </p:txBody>
      </p:sp>
      <p:sp>
        <p:nvSpPr>
          <p:cNvPr id="2743" name="Google Shape;2743;p52"/>
          <p:cNvSpPr txBox="1">
            <a:spLocks noGrp="1"/>
          </p:cNvSpPr>
          <p:nvPr>
            <p:ph type="subTitle" idx="1"/>
          </p:nvPr>
        </p:nvSpPr>
        <p:spPr>
          <a:xfrm>
            <a:off x="2987824" y="1419622"/>
            <a:ext cx="4156813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Wady naszego systemu emerytalnego</a:t>
            </a:r>
            <a:endParaRPr dirty="0"/>
          </a:p>
        </p:txBody>
      </p:sp>
      <p:sp>
        <p:nvSpPr>
          <p:cNvPr id="2744" name="Google Shape;2744;p52"/>
          <p:cNvSpPr txBox="1">
            <a:spLocks noGrp="1"/>
          </p:cNvSpPr>
          <p:nvPr>
            <p:ph type="subTitle" idx="2"/>
          </p:nvPr>
        </p:nvSpPr>
        <p:spPr>
          <a:xfrm>
            <a:off x="3059832" y="1779662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Opłaty na emerytury znacznie obciążają członków OFE.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Same emerytury są także dosyć niskie w naszym kraju.</a:t>
            </a:r>
            <a:endParaRPr dirty="0"/>
          </a:p>
        </p:txBody>
      </p:sp>
      <p:sp>
        <p:nvSpPr>
          <p:cNvPr id="2745" name="Google Shape;2745;p52"/>
          <p:cNvSpPr txBox="1">
            <a:spLocks noGrp="1"/>
          </p:cNvSpPr>
          <p:nvPr>
            <p:ph type="title"/>
          </p:nvPr>
        </p:nvSpPr>
        <p:spPr>
          <a:xfrm>
            <a:off x="1889372" y="157290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pl-PL" dirty="0"/>
              <a:t>3</a:t>
            </a:r>
            <a:endParaRPr dirty="0"/>
          </a:p>
        </p:txBody>
      </p:sp>
      <p:sp>
        <p:nvSpPr>
          <p:cNvPr id="2746" name="Google Shape;2746;p52"/>
          <p:cNvSpPr txBox="1">
            <a:spLocks noGrp="1"/>
          </p:cNvSpPr>
          <p:nvPr>
            <p:ph type="subTitle" idx="3"/>
          </p:nvPr>
        </p:nvSpPr>
        <p:spPr>
          <a:xfrm>
            <a:off x="2915816" y="3147814"/>
            <a:ext cx="4228822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Zalety naszego systemu emerytalnego</a:t>
            </a:r>
            <a:endParaRPr dirty="0"/>
          </a:p>
        </p:txBody>
      </p:sp>
      <p:sp>
        <p:nvSpPr>
          <p:cNvPr id="2747" name="Google Shape;2747;p52"/>
          <p:cNvSpPr txBox="1">
            <a:spLocks noGrp="1"/>
          </p:cNvSpPr>
          <p:nvPr>
            <p:ph type="subTitle" idx="4"/>
          </p:nvPr>
        </p:nvSpPr>
        <p:spPr>
          <a:xfrm>
            <a:off x="2987824" y="3507854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Każda osoba, która jest ubezpieczona, ma prawo do emerytury.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Osoby młode zaczynają wcześnie odkładać część swojej pensji na emerytury. </a:t>
            </a:r>
            <a:endParaRPr dirty="0"/>
          </a:p>
        </p:txBody>
      </p:sp>
      <p:sp>
        <p:nvSpPr>
          <p:cNvPr id="2748" name="Google Shape;2748;p52"/>
          <p:cNvSpPr txBox="1">
            <a:spLocks noGrp="1"/>
          </p:cNvSpPr>
          <p:nvPr>
            <p:ph type="title" idx="5"/>
          </p:nvPr>
        </p:nvSpPr>
        <p:spPr>
          <a:xfrm>
            <a:off x="1889372" y="325575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</a:t>
            </a:r>
            <a:r>
              <a:rPr lang="pl-PL" dirty="0"/>
              <a:t>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4"/>
          <p:cNvSpPr txBox="1">
            <a:spLocks noGrp="1"/>
          </p:cNvSpPr>
          <p:nvPr>
            <p:ph type="title"/>
          </p:nvPr>
        </p:nvSpPr>
        <p:spPr>
          <a:xfrm>
            <a:off x="1547664" y="339502"/>
            <a:ext cx="4310700" cy="6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Ubezpieczenia społeczne </a:t>
            </a:r>
            <a:endParaRPr dirty="0"/>
          </a:p>
        </p:txBody>
      </p:sp>
      <p:sp>
        <p:nvSpPr>
          <p:cNvPr id="737" name="Google Shape;737;p34"/>
          <p:cNvSpPr txBox="1">
            <a:spLocks noGrp="1"/>
          </p:cNvSpPr>
          <p:nvPr>
            <p:ph type="subTitle" idx="1"/>
          </p:nvPr>
        </p:nvSpPr>
        <p:spPr>
          <a:xfrm>
            <a:off x="2267744" y="1563638"/>
            <a:ext cx="4608512" cy="20786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Ubezpieczenia społeczne mają za zadanie zapewnić bezpieczeństwo socjalne (czyli wolność od niedostatku) osobom, które nie są w stanie uzyskiwać dochodów z własnej pracy.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Zaliczamy do nich ubezpieczenia rentowe, chorobowe, wypadkowe, a także </a:t>
            </a:r>
            <a:r>
              <a:rPr lang="pl-PL" sz="1600" b="1" dirty="0"/>
              <a:t>ubezpieczenia emerytalne</a:t>
            </a:r>
            <a:r>
              <a:rPr lang="pl-PL" sz="1600" dirty="0"/>
              <a:t>.</a:t>
            </a:r>
            <a:endParaRPr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" name="Google Shape;2742;p52"/>
          <p:cNvSpPr txBox="1">
            <a:spLocks noGrp="1"/>
          </p:cNvSpPr>
          <p:nvPr>
            <p:ph type="title" idx="6"/>
          </p:nvPr>
        </p:nvSpPr>
        <p:spPr>
          <a:xfrm>
            <a:off x="720000" y="570550"/>
            <a:ext cx="2727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Wnioski</a:t>
            </a:r>
            <a:endParaRPr dirty="0"/>
          </a:p>
        </p:txBody>
      </p:sp>
      <p:sp>
        <p:nvSpPr>
          <p:cNvPr id="2743" name="Google Shape;2743;p52"/>
          <p:cNvSpPr txBox="1">
            <a:spLocks noGrp="1"/>
          </p:cNvSpPr>
          <p:nvPr>
            <p:ph type="subTitle" idx="1"/>
          </p:nvPr>
        </p:nvSpPr>
        <p:spPr>
          <a:xfrm>
            <a:off x="2987824" y="1491630"/>
            <a:ext cx="4084805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Przyszłość polskich emerytów</a:t>
            </a:r>
            <a:endParaRPr dirty="0"/>
          </a:p>
        </p:txBody>
      </p:sp>
      <p:sp>
        <p:nvSpPr>
          <p:cNvPr id="2744" name="Google Shape;2744;p52"/>
          <p:cNvSpPr txBox="1">
            <a:spLocks noGrp="1"/>
          </p:cNvSpPr>
          <p:nvPr>
            <p:ph type="subTitle" idx="2"/>
          </p:nvPr>
        </p:nvSpPr>
        <p:spPr>
          <a:xfrm>
            <a:off x="2987824" y="1851670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Polski system emerytalny jest niestabilny i nie może zapewnić całkowitego i pewnego bezpieczeństwa ludziom w wieku emerytalnym.</a:t>
            </a:r>
            <a:endParaRPr dirty="0"/>
          </a:p>
        </p:txBody>
      </p:sp>
      <p:sp>
        <p:nvSpPr>
          <p:cNvPr id="2745" name="Google Shape;2745;p52"/>
          <p:cNvSpPr txBox="1">
            <a:spLocks noGrp="1"/>
          </p:cNvSpPr>
          <p:nvPr>
            <p:ph type="title"/>
          </p:nvPr>
        </p:nvSpPr>
        <p:spPr>
          <a:xfrm>
            <a:off x="1889372" y="157290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pl-PL" dirty="0" smtClean="0"/>
              <a:t>5</a:t>
            </a:r>
            <a:endParaRPr dirty="0"/>
          </a:p>
        </p:txBody>
      </p:sp>
      <p:sp>
        <p:nvSpPr>
          <p:cNvPr id="2747" name="Google Shape;2747;p52"/>
          <p:cNvSpPr txBox="1">
            <a:spLocks noGrp="1"/>
          </p:cNvSpPr>
          <p:nvPr>
            <p:ph type="subTitle" idx="4"/>
          </p:nvPr>
        </p:nvSpPr>
        <p:spPr>
          <a:xfrm>
            <a:off x="2987824" y="3363838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Jest małe prawdopodobieństwo, by polskie emerytury z czasem miały się podwyższyć. Wymagania obywateli będą rosnąć, jak i ich wydatki na życie. </a:t>
            </a:r>
            <a:endParaRPr dirty="0"/>
          </a:p>
        </p:txBody>
      </p:sp>
      <p:sp>
        <p:nvSpPr>
          <p:cNvPr id="2748" name="Google Shape;2748;p52"/>
          <p:cNvSpPr txBox="1">
            <a:spLocks noGrp="1"/>
          </p:cNvSpPr>
          <p:nvPr>
            <p:ph type="title" idx="5"/>
          </p:nvPr>
        </p:nvSpPr>
        <p:spPr>
          <a:xfrm>
            <a:off x="1889372" y="325575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pl-PL" dirty="0" smtClean="0"/>
              <a:t>6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" name="Google Shape;2742;p52"/>
          <p:cNvSpPr txBox="1">
            <a:spLocks noGrp="1"/>
          </p:cNvSpPr>
          <p:nvPr>
            <p:ph type="title" idx="6"/>
          </p:nvPr>
        </p:nvSpPr>
        <p:spPr>
          <a:xfrm>
            <a:off x="720000" y="570550"/>
            <a:ext cx="27279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Wnioski</a:t>
            </a:r>
            <a:endParaRPr dirty="0"/>
          </a:p>
        </p:txBody>
      </p:sp>
      <p:sp>
        <p:nvSpPr>
          <p:cNvPr id="2744" name="Google Shape;2744;p52"/>
          <p:cNvSpPr txBox="1">
            <a:spLocks noGrp="1"/>
          </p:cNvSpPr>
          <p:nvPr>
            <p:ph type="subTitle" idx="2"/>
          </p:nvPr>
        </p:nvSpPr>
        <p:spPr>
          <a:xfrm>
            <a:off x="2987824" y="1635646"/>
            <a:ext cx="41304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Wraz ze zmianą panującego rządu funkcjonowanie systemu emerytalnego ulega dużym zmianom. Wprowadza to zamęt w życie polskich obywateli.</a:t>
            </a:r>
            <a:endParaRPr dirty="0"/>
          </a:p>
        </p:txBody>
      </p:sp>
      <p:sp>
        <p:nvSpPr>
          <p:cNvPr id="2745" name="Google Shape;2745;p52"/>
          <p:cNvSpPr txBox="1">
            <a:spLocks noGrp="1"/>
          </p:cNvSpPr>
          <p:nvPr>
            <p:ph type="title"/>
          </p:nvPr>
        </p:nvSpPr>
        <p:spPr>
          <a:xfrm>
            <a:off x="1889372" y="157290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pl-PL" dirty="0" smtClean="0"/>
              <a:t>7</a:t>
            </a:r>
            <a:endParaRPr dirty="0"/>
          </a:p>
        </p:txBody>
      </p:sp>
      <p:sp>
        <p:nvSpPr>
          <p:cNvPr id="2746" name="Google Shape;2746;p52"/>
          <p:cNvSpPr txBox="1">
            <a:spLocks noGrp="1"/>
          </p:cNvSpPr>
          <p:nvPr>
            <p:ph type="subTitle" idx="3"/>
          </p:nvPr>
        </p:nvSpPr>
        <p:spPr>
          <a:xfrm>
            <a:off x="2843808" y="3147814"/>
            <a:ext cx="4516854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Niezadowolenie polskiego społeczeństwa</a:t>
            </a:r>
            <a:endParaRPr dirty="0"/>
          </a:p>
        </p:txBody>
      </p:sp>
      <p:sp>
        <p:nvSpPr>
          <p:cNvPr id="2747" name="Google Shape;2747;p52"/>
          <p:cNvSpPr txBox="1">
            <a:spLocks noGrp="1"/>
          </p:cNvSpPr>
          <p:nvPr>
            <p:ph type="subTitle" idx="4"/>
          </p:nvPr>
        </p:nvSpPr>
        <p:spPr>
          <a:xfrm>
            <a:off x="2987824" y="3507854"/>
            <a:ext cx="4248472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Nowe ustawy związane z funkcjonowaniem systemu emerytalnego często wchodzą w życie przy ogólnym niezadowoleniu społ. (np. wspomniana wcześniej reforma z 2012r.).</a:t>
            </a:r>
            <a:endParaRPr dirty="0"/>
          </a:p>
        </p:txBody>
      </p:sp>
      <p:sp>
        <p:nvSpPr>
          <p:cNvPr id="2748" name="Google Shape;2748;p52"/>
          <p:cNvSpPr txBox="1">
            <a:spLocks noGrp="1"/>
          </p:cNvSpPr>
          <p:nvPr>
            <p:ph type="title" idx="5"/>
          </p:nvPr>
        </p:nvSpPr>
        <p:spPr>
          <a:xfrm>
            <a:off x="1889372" y="3255750"/>
            <a:ext cx="996600" cy="13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</a:t>
            </a:r>
            <a:r>
              <a:rPr lang="pl-PL" dirty="0" smtClean="0"/>
              <a:t>8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39"/>
          <p:cNvSpPr txBox="1">
            <a:spLocks noGrp="1"/>
          </p:cNvSpPr>
          <p:nvPr>
            <p:ph type="title"/>
          </p:nvPr>
        </p:nvSpPr>
        <p:spPr>
          <a:xfrm>
            <a:off x="1835696" y="627534"/>
            <a:ext cx="52908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Biblio</a:t>
            </a:r>
            <a:r>
              <a:rPr lang="pl-PL" dirty="0"/>
              <a:t>grafia </a:t>
            </a:r>
            <a:endParaRPr dirty="0"/>
          </a:p>
        </p:txBody>
      </p:sp>
      <p:sp>
        <p:nvSpPr>
          <p:cNvPr id="818" name="Google Shape;818;p39"/>
          <p:cNvSpPr txBox="1">
            <a:spLocks noGrp="1"/>
          </p:cNvSpPr>
          <p:nvPr>
            <p:ph type="body" idx="1"/>
          </p:nvPr>
        </p:nvSpPr>
        <p:spPr>
          <a:xfrm>
            <a:off x="2089100" y="1513725"/>
            <a:ext cx="5094900" cy="27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sz="1200" dirty="0">
                <a:latin typeface="Montserrat" panose="020B0604020202020204" charset="-18"/>
                <a:hlinkClick r:id="rId3"/>
              </a:rPr>
              <a:t>https://epodreczniki.pl/a/przeczytaj/DsMXL350Q</a:t>
            </a:r>
            <a:endParaRPr lang="pl-PL" sz="1200" dirty="0">
              <a:latin typeface="Montserrat" panose="020B0604020202020204" charset="-18"/>
            </a:endParaRPr>
          </a:p>
          <a:p>
            <a:r>
              <a:rPr lang="pl-PL" sz="1200" u="sng" dirty="0">
                <a:solidFill>
                  <a:srgbClr val="0563C1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https://zbp.pl/aktualnosci/Wideo-Komentarze-Klub25/reforma-emerytalna-w-polsce-zalozenia-i-stan-obecn</a:t>
            </a:r>
            <a:endParaRPr lang="pl-PL" sz="1200" dirty="0">
              <a:latin typeface="Montserrat" panose="020B0604020202020204" charset="-18"/>
            </a:endParaRPr>
          </a:p>
          <a:p>
            <a:pPr lvl="0"/>
            <a:r>
              <a:rPr lang="pl-PL" sz="1200" dirty="0">
                <a:latin typeface="Montserrat" panose="020B0604020202020204" charset="-18"/>
              </a:rPr>
              <a:t> </a:t>
            </a:r>
            <a:r>
              <a:rPr lang="pl-PL" sz="1200" dirty="0">
                <a:latin typeface="Montserrat" panose="020B0604020202020204" charset="-18"/>
                <a:hlinkClick r:id="rId5"/>
              </a:rPr>
              <a:t>https://serwisy.gazetaprawna.pl/emerytury-i-renty/artykuly/1288293,historia-ubezpieczen-spolecznych-w-polsce-jak-tworzono-prawo.html</a:t>
            </a:r>
            <a:endParaRPr lang="pl-PL" sz="1200" dirty="0">
              <a:latin typeface="Montserrat" panose="020B0604020202020204" charset="-18"/>
            </a:endParaRPr>
          </a:p>
          <a:p>
            <a:pPr lvl="0"/>
            <a:r>
              <a:rPr lang="pl-PL" sz="1200" dirty="0">
                <a:latin typeface="Montserrat" panose="020B0604020202020204" charset="-18"/>
                <a:hlinkClick r:id="rId6"/>
              </a:rPr>
              <a:t>https://www.techpedia.pl/index.php?str=tp&amp;no=1474</a:t>
            </a:r>
            <a:endParaRPr lang="pl-PL" sz="1200" dirty="0">
              <a:latin typeface="Montserrat" panose="020B0604020202020204" charset="-18"/>
            </a:endParaRPr>
          </a:p>
          <a:p>
            <a:pPr lvl="0"/>
            <a:r>
              <a:rPr lang="pl-PL" sz="1200" dirty="0">
                <a:latin typeface="Montserrat" panose="020B0604020202020204" charset="-18"/>
                <a:hlinkClick r:id="rId7"/>
              </a:rPr>
              <a:t>https://www.mojeppk.pl/informacje-ogolne.html</a:t>
            </a:r>
            <a:endParaRPr lang="pl-PL" sz="1200" dirty="0">
              <a:latin typeface="Montserrat" panose="020B0604020202020204" charset="-18"/>
            </a:endParaRPr>
          </a:p>
          <a:p>
            <a:r>
              <a:rPr lang="pl-PL" sz="12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https://www.totalmoney.pl/artykuly/156301,konta-oszczednosciowe,reforma-emerytalna---o-co-w-tym-chodzi,1,1</a:t>
            </a:r>
            <a:endParaRPr lang="pl-PL" sz="1200" dirty="0">
              <a:effectLst/>
              <a:latin typeface="Montserrat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2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https://strefabiznesu.pl/emerytury-w-prlu-zobacz-jak-zyli-seniorzy-i-kto-mial-prawo-do-emerytury/ar/c10-15091151</a:t>
            </a:r>
            <a:endParaRPr lang="pl-PL" sz="1200" dirty="0">
              <a:latin typeface="Montserrat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2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https://goldenmark.com/pl/mysaver/historia-polskich-emerytur/</a:t>
            </a:r>
            <a:endParaRPr lang="pl-PL" sz="1200" dirty="0">
              <a:effectLst/>
              <a:latin typeface="Montserrat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20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https://businessinsider.com.pl/twoje-pieniadze/emerytury/emerytury-obywatelskie-ocenia-ekonomistow/05s10pg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" name="Google Shape;2929;p55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6876336" cy="10650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400" dirty="0"/>
              <a:t>Dziękujemy za uwagę!</a:t>
            </a:r>
            <a:endParaRPr sz="4400" dirty="0"/>
          </a:p>
        </p:txBody>
      </p:sp>
      <p:pic>
        <p:nvPicPr>
          <p:cNvPr id="6" name="Google Shape;10604;p7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52536" y="4587974"/>
            <a:ext cx="1224136" cy="555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38" name="Picture 2" descr="Dziadkowie – ważna rola w życiu każdego dziecka – Zwierciadlo.p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9658" y="1779662"/>
            <a:ext cx="4957927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35"/>
          <p:cNvSpPr txBox="1">
            <a:spLocks noGrp="1"/>
          </p:cNvSpPr>
          <p:nvPr>
            <p:ph type="title"/>
          </p:nvPr>
        </p:nvSpPr>
        <p:spPr>
          <a:xfrm>
            <a:off x="467544" y="1131590"/>
            <a:ext cx="4169100" cy="5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Co to jest </a:t>
            </a:r>
            <a:r>
              <a:rPr lang="pl-PL" i="1" dirty="0"/>
              <a:t>emerytura</a:t>
            </a:r>
            <a:r>
              <a:rPr lang="pl-PL" dirty="0"/>
              <a:t>?</a:t>
            </a:r>
            <a:endParaRPr dirty="0"/>
          </a:p>
        </p:txBody>
      </p:sp>
      <p:sp>
        <p:nvSpPr>
          <p:cNvPr id="743" name="Google Shape;743;p35"/>
          <p:cNvSpPr txBox="1">
            <a:spLocks noGrp="1"/>
          </p:cNvSpPr>
          <p:nvPr>
            <p:ph type="subTitle" idx="1"/>
          </p:nvPr>
        </p:nvSpPr>
        <p:spPr>
          <a:xfrm>
            <a:off x="179512" y="1923678"/>
            <a:ext cx="4320480" cy="18722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Kiedy osoba ubezpieczona osiągnie </a:t>
            </a:r>
            <a:r>
              <a:rPr lang="pl-PL" sz="1600" b="1" dirty="0"/>
              <a:t>wiek emerytalny </a:t>
            </a:r>
            <a:r>
              <a:rPr lang="pl-PL" sz="1600" dirty="0"/>
              <a:t>– dla kobiet jest to 60 lat, a dla mężczyzn 65 lat i zaprzestanie działalności zawodowej,  nabywa prawo do emerytury.  Jest to comiesięczne świadczenie pieniężne, wypłacane dożywotnio.</a:t>
            </a:r>
            <a:endParaRPr sz="1600" dirty="0"/>
          </a:p>
        </p:txBody>
      </p:sp>
      <p:pic>
        <p:nvPicPr>
          <p:cNvPr id="32770" name="Picture 2" descr="Jak uzdrowić polski system emerytaln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1131590"/>
            <a:ext cx="3563888" cy="2291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2"/>
          <p:cNvSpPr txBox="1">
            <a:spLocks noGrp="1"/>
          </p:cNvSpPr>
          <p:nvPr>
            <p:ph type="title"/>
          </p:nvPr>
        </p:nvSpPr>
        <p:spPr>
          <a:xfrm>
            <a:off x="683568" y="267494"/>
            <a:ext cx="49974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Historia Emerytur</a:t>
            </a:r>
            <a:endParaRPr dirty="0"/>
          </a:p>
        </p:txBody>
      </p:sp>
      <p:sp>
        <p:nvSpPr>
          <p:cNvPr id="713" name="Google Shape;713;p32"/>
          <p:cNvSpPr txBox="1">
            <a:spLocks noGrp="1"/>
          </p:cNvSpPr>
          <p:nvPr>
            <p:ph type="body" idx="1"/>
          </p:nvPr>
        </p:nvSpPr>
        <p:spPr>
          <a:xfrm>
            <a:off x="539552" y="1275606"/>
            <a:ext cx="7704000" cy="330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pl-PL" sz="1400" dirty="0">
                <a:solidFill>
                  <a:schemeClr val="accent1"/>
                </a:solidFill>
              </a:rPr>
              <a:t>Przez wieki na świecie, jak i w Polsce obowiązywała tzw. umowa społeczna. Chodziło po prostu o to, że powszechnym obowiązkiem dzieci było objęcie opieki nad swoimi już starszymi rodzicami. </a:t>
            </a:r>
          </a:p>
          <a:p>
            <a:pPr marL="0" lvl="0" indent="0">
              <a:buNone/>
            </a:pPr>
            <a:endParaRPr lang="pl-PL" sz="14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pl-PL" sz="1400" dirty="0">
                <a:solidFill>
                  <a:schemeClr val="accent1"/>
                </a:solidFill>
              </a:rPr>
              <a:t>Pierwsze jako takie emerytury pojawiły się we Francji w 1853 roku i przysługiwały jedynie </a:t>
            </a:r>
            <a:r>
              <a:rPr lang="pl-PL" sz="1400" dirty="0"/>
              <a:t>wojskowych, urzędnikom państwowym i profesorom, którzy ukończyli 60 rok życia. </a:t>
            </a:r>
          </a:p>
          <a:p>
            <a:pPr marL="0" lvl="0" indent="0">
              <a:buNone/>
            </a:pPr>
            <a:endParaRPr lang="pl-PL" sz="14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pl-PL" sz="1400" dirty="0">
                <a:solidFill>
                  <a:schemeClr val="accent1"/>
                </a:solidFill>
              </a:rPr>
              <a:t>Pierwszy system emerytalny z prawdziwego zdarzenia narodził się w Niemczech z inicjatywy </a:t>
            </a:r>
            <a:r>
              <a:rPr lang="pl-PL" sz="1400" b="1" dirty="0"/>
              <a:t>kanclerz Bismarcka. </a:t>
            </a:r>
            <a:r>
              <a:rPr lang="pl-PL" sz="1400" dirty="0"/>
              <a:t>Od 1889 roku wprowadził on obowiązkowe ubezpieczenia emerytalne, tylko dla osób powyżej 70 roku życia. Należy zwrócić uwagę, że w tamtych czasach mało kto dożywał takiego wieku (przeciętny Niemiec żył 45 lat).</a:t>
            </a:r>
          </a:p>
          <a:p>
            <a:pPr marL="0" lvl="0" indent="0">
              <a:buNone/>
            </a:pPr>
            <a:endParaRPr lang="pl-PL" dirty="0"/>
          </a:p>
        </p:txBody>
      </p:sp>
      <p:pic>
        <p:nvPicPr>
          <p:cNvPr id="36866" name="Picture 2" descr="Otto von Bismarck – Wikipedia, wolna encyklo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8383" y="3795886"/>
            <a:ext cx="1041338" cy="1347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36"/>
          <p:cNvSpPr txBox="1">
            <a:spLocks noGrp="1"/>
          </p:cNvSpPr>
          <p:nvPr>
            <p:ph type="subTitle" idx="1"/>
          </p:nvPr>
        </p:nvSpPr>
        <p:spPr>
          <a:xfrm>
            <a:off x="1259632" y="339502"/>
            <a:ext cx="6681900" cy="31902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/>
            <a:r>
              <a:rPr lang="pl-PL" sz="1400" dirty="0"/>
              <a:t>Polska (a dokładniej polscy robotnicy) pierwszy raz zetknęli się z emeryturami jeszcze pod zaborami - w Prusach od 1889,  w Rosji od 1912 r. , a w Cesarstwie Austrio-Węgierskim system emerytalny funkcjonował od 1906 r.  </a:t>
            </a:r>
          </a:p>
          <a:p>
            <a:pPr marL="0" lvl="0" indent="0" algn="l"/>
            <a:r>
              <a:rPr lang="pl-PL" sz="1400" dirty="0">
                <a:solidFill>
                  <a:schemeClr val="accent1"/>
                </a:solidFill>
              </a:rPr>
              <a:t>Poważnym krokiem w kierunku rozwoju polskiego systemu emerytalnego była </a:t>
            </a:r>
            <a:r>
              <a:rPr lang="pl-PL" sz="1400" b="1" dirty="0">
                <a:solidFill>
                  <a:schemeClr val="accent1"/>
                </a:solidFill>
              </a:rPr>
              <a:t>Konstytucja Marcowa</a:t>
            </a:r>
            <a:r>
              <a:rPr lang="pl-PL" sz="1400" dirty="0">
                <a:solidFill>
                  <a:schemeClr val="accent1"/>
                </a:solidFill>
              </a:rPr>
              <a:t> (z 1921r.). Polska odzyskała już </a:t>
            </a:r>
            <a:r>
              <a:rPr lang="pl-PL" sz="1400" dirty="0">
                <a:solidFill>
                  <a:schemeClr val="accent1"/>
                </a:solidFill>
                <a:latin typeface="Oswald" panose="020B0604020202020204" charset="-18"/>
              </a:rPr>
              <a:t>niepodległość</a:t>
            </a:r>
            <a:r>
              <a:rPr lang="pl-PL" sz="1400" dirty="0">
                <a:solidFill>
                  <a:schemeClr val="accent1"/>
                </a:solidFill>
              </a:rPr>
              <a:t> w 1918 roku, ale zmagała się z wieloma problemami, tj.: sieroctwem, bezdomnością, kłopotami z jeńcami wojennymi. Konstytucja marcowa stała się podstawą systemu emerytalnego (czerpaliśmy wtedy głównie z myśli </a:t>
            </a:r>
            <a:r>
              <a:rPr lang="pl-PL" sz="1400" dirty="0"/>
              <a:t>bismarckowskiej) i dała początek wielu ustawom zawartym w Konstytucji. Dotyczyły one np. odszkodowań dla pracowników w związku z wypadkami przy pracy. W 1933 roku powstał </a:t>
            </a:r>
            <a:r>
              <a:rPr lang="pl-PL" sz="1400" b="1" dirty="0"/>
              <a:t>Zakład Ubezpieczeń Społecznych</a:t>
            </a:r>
            <a:r>
              <a:rPr lang="pl-PL" sz="1400" dirty="0"/>
              <a:t>. </a:t>
            </a:r>
          </a:p>
          <a:p>
            <a:pPr marL="0" lvl="0" indent="0" algn="l"/>
            <a:r>
              <a:rPr lang="pl-PL" sz="1400" dirty="0">
                <a:solidFill>
                  <a:schemeClr val="accent1"/>
                </a:solidFill>
              </a:rPr>
              <a:t>Niestety Konstytucja Kwietniowa podpisana przez prezydenta Ignacego Mościckiego, znacznie ograniczyła prawa socjalne.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3" name="Google Shape;2443;p42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5508184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Emerytury w okresie PRL</a:t>
            </a:r>
            <a:endParaRPr dirty="0"/>
          </a:p>
        </p:txBody>
      </p:sp>
      <p:sp>
        <p:nvSpPr>
          <p:cNvPr id="2451" name="Google Shape;2451;p42"/>
          <p:cNvSpPr txBox="1">
            <a:spLocks noGrp="1"/>
          </p:cNvSpPr>
          <p:nvPr>
            <p:ph type="subTitle" idx="4294967295"/>
          </p:nvPr>
        </p:nvSpPr>
        <p:spPr>
          <a:xfrm>
            <a:off x="4319464" y="1779661"/>
            <a:ext cx="4824536" cy="25922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97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300" dirty="0">
                <a:solidFill>
                  <a:srgbClr val="1A1A1A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W 1951r. przeprowadzona została reforma emerytalna, od tamtej pory wysokość świadczeń była ustalana jedynie na podstawie </a:t>
            </a:r>
            <a:r>
              <a:rPr lang="pl-PL" sz="1300" b="1" dirty="0">
                <a:solidFill>
                  <a:srgbClr val="1A1A1A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liczby przepracowanych lat</a:t>
            </a:r>
            <a:r>
              <a:rPr lang="pl-PL" sz="1300" dirty="0">
                <a:solidFill>
                  <a:srgbClr val="1A1A1A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300" dirty="0">
                <a:solidFill>
                  <a:srgbClr val="1A1A1A"/>
                </a:solidFill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W 1954 r. państwo zlikwidowało osobny system dla służby cywilnej, w dalszym ciągu inna polityka emerytalna obowiązywała służby mundurowe i kolejarzy. Powszechny system nie obejmował wówczas: 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Żołnierzy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Milicjantów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Pracowników służby więziennej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Pracowników Urzędu Bezpieczeństwa 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Kolejarzy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453" name="Google Shape;2453;p42"/>
          <p:cNvSpPr txBox="1"/>
          <p:nvPr/>
        </p:nvSpPr>
        <p:spPr>
          <a:xfrm>
            <a:off x="720000" y="4021875"/>
            <a:ext cx="3509700" cy="4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6" name="Picture 2" descr="Emerytury dawniej i dziś. Zobacz, jak żyli emeryci i kto miał prawo do emerytury w PRL-u">
            <a:extLst>
              <a:ext uri="{FF2B5EF4-FFF2-40B4-BE49-F238E27FC236}">
                <a16:creationId xmlns="" xmlns:a16="http://schemas.microsoft.com/office/drawing/2014/main" id="{8CCC50DC-3F61-4EC8-8F70-59AD8DC95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7" y="1266797"/>
            <a:ext cx="3509700" cy="361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3023D7F-A4F5-47B6-92EC-2F01698F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Rolnicy - emerytura</a:t>
            </a:r>
            <a:endParaRPr lang="en-GB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8398B2A3-560E-4AD1-B343-4D5FB1E55B26}"/>
              </a:ext>
            </a:extLst>
          </p:cNvPr>
          <p:cNvSpPr txBox="1"/>
          <p:nvPr/>
        </p:nvSpPr>
        <p:spPr>
          <a:xfrm>
            <a:off x="4791900" y="1923678"/>
            <a:ext cx="4172588" cy="167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Własny system mieli rolnicy 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 osoby zrzeszone w </a:t>
            </a:r>
            <a:r>
              <a:rPr lang="pl-PL" sz="1300" b="1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PGR-ach 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(państwowe gospodarstwa rolne)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Specjalny system zabezpieczeń społecznych obejmował: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Rolników indywidualnych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</a:rPr>
              <a:t>spółdzielców</a:t>
            </a:r>
            <a:endParaRPr lang="en-GB" sz="1300" dirty="0">
              <a:latin typeface="Montserrat" panose="020B0604020202020204" charset="-18"/>
            </a:endParaRPr>
          </a:p>
        </p:txBody>
      </p:sp>
      <p:pic>
        <p:nvPicPr>
          <p:cNvPr id="2050" name="Picture 2" descr="Naprzód do walki o wysokie urodzaje&quot;. Rolnicy w PRL-u [zdjęcia] | Strefa  Agro">
            <a:extLst>
              <a:ext uri="{FF2B5EF4-FFF2-40B4-BE49-F238E27FC236}">
                <a16:creationId xmlns="" xmlns:a16="http://schemas.microsoft.com/office/drawing/2014/main" id="{61127C12-4A96-409E-BBEF-CEA566246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347614"/>
            <a:ext cx="3393923" cy="356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12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AB5F5FB-47D5-4DAA-A32C-AE7B92DC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11510"/>
            <a:ext cx="4997400" cy="570600"/>
          </a:xfrm>
        </p:spPr>
        <p:txBody>
          <a:bodyPr/>
          <a:lstStyle/>
          <a:p>
            <a:r>
              <a:rPr lang="pl-PL" dirty="0"/>
              <a:t>Inne reformy  </a:t>
            </a:r>
            <a:endParaRPr lang="en-GB" dirty="0"/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897EED6F-1F6E-4A84-BEEA-00591AA6FD67}"/>
              </a:ext>
            </a:extLst>
          </p:cNvPr>
          <p:cNvSpPr txBox="1"/>
          <p:nvPr/>
        </p:nvSpPr>
        <p:spPr>
          <a:xfrm>
            <a:off x="1365920" y="1347614"/>
            <a:ext cx="6412160" cy="40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Reforma z 1958r.ustanowiła, że </a:t>
            </a:r>
            <a:r>
              <a:rPr lang="pl-PL" sz="1300" b="1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przeciętna emerytura stanowiła równowartość ok. 40% przeciętnej pensji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. W efekcie powstały zręby tego, co nazywamy </a:t>
            </a:r>
            <a:r>
              <a:rPr lang="pl-PL" sz="1300" b="1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„starym systemem"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, a który w podstawowych zarysach obowiązywał aż do 1999 r.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Od lat 80-tych XX wieku zaczęto nadawać nowe przywileje emerytalne różnym grupom zawodowym. </a:t>
            </a:r>
            <a:r>
              <a:rPr lang="pl-PL" sz="1300" b="1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Nowelizacja ustawy o ubezpieczeniu społecznym z 1982r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. dała prawo kobietom do przechodzenia na emeryturę w wieku 55 lat jeśli przepracowały 30 lat a mężczyzną w wieku 60 lat zależnie od tego czy mieli I lub II grupę inwalidzką. Prawo do wcześniejszej emerytury na mocy odrębnych przepisów dostali nauczyciele, górnicy, hutnicy, marynarze, pracownicy lotnictwa.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Na początku lat 90-tych rząd masowo wypychał na emeryturę starsze roczniki, by zmniejszyć lawinowo rosnące bezrobocie, pojawiły się przez to „świadczenia przedemerytalne” i „emerytalne pomostowe”, co </a:t>
            </a:r>
            <a:r>
              <a:rPr lang="pl-PL" sz="1300" b="1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w efekcie wywołało falę przedwczesnych emerytów</a:t>
            </a:r>
            <a:r>
              <a:rPr lang="pl-PL" sz="1300" dirty="0">
                <a:effectLst/>
                <a:latin typeface="Montserrat" panose="020B0604020202020204" charset="-18"/>
                <a:ea typeface="Calibri" panose="020F0502020204030204" pitchFamily="34" charset="0"/>
                <a:cs typeface="Arial" panose="020B0604020202020204" pitchFamily="34" charset="0"/>
              </a:rPr>
              <a:t>, a Polska stała się krajem posiadającym najmłodszych emerytów w Europie. </a:t>
            </a:r>
            <a:endParaRPr lang="en-GB" sz="1300" dirty="0">
              <a:effectLst/>
              <a:latin typeface="Montserrat" panose="020B0604020202020204" charset="-18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02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36"/>
          <p:cNvSpPr txBox="1">
            <a:spLocks noGrp="1"/>
          </p:cNvSpPr>
          <p:nvPr>
            <p:ph type="title"/>
          </p:nvPr>
        </p:nvSpPr>
        <p:spPr>
          <a:xfrm>
            <a:off x="1295636" y="2603500"/>
            <a:ext cx="6321860" cy="4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Reforma emerytalna - założenia i stan obecny w przededniu pierwszych wypłat w nowym systemie.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 Nowy system emerytalny miał być, według koncepcji jego autorów: 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-niepodatny na wpływy polityczne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-przejrzysty i zrozumiały dla społeczeństwa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-sprawiedliwy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-w dłuższej perspektywie stabilny finansowo</a:t>
            </a:r>
            <a:br>
              <a:rPr lang="pl-PL" sz="1600" b="0" dirty="0">
                <a:effectLst/>
                <a:latin typeface="Montserrat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b="0" dirty="0">
              <a:latin typeface="Montserrat" panose="020B0604020202020204" charset="-18"/>
            </a:endParaRPr>
          </a:p>
        </p:txBody>
      </p:sp>
      <p:sp>
        <p:nvSpPr>
          <p:cNvPr id="750" name="Google Shape;750;p36"/>
          <p:cNvSpPr txBox="1">
            <a:spLocks noGrp="1"/>
          </p:cNvSpPr>
          <p:nvPr>
            <p:ph type="subTitle" idx="1"/>
          </p:nvPr>
        </p:nvSpPr>
        <p:spPr>
          <a:xfrm>
            <a:off x="1115616" y="699542"/>
            <a:ext cx="6681900" cy="4612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pl-PL" sz="3500" b="1" dirty="0">
                <a:effectLst/>
                <a:latin typeface="Oswal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Najważniejsze założenia kolejnych reform systemu emerytalnego, rozpoczętych od lat 90-tych XX w</a:t>
            </a:r>
            <a:endParaRPr lang="pl-PL" sz="3500" dirty="0">
              <a:effectLst/>
              <a:latin typeface="Oswal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 politics thesis by Slidesgo">
  <a:themeElements>
    <a:clrScheme name="Simple Light">
      <a:dk1>
        <a:srgbClr val="2B2D42"/>
      </a:dk1>
      <a:lt1>
        <a:srgbClr val="EDF2F4"/>
      </a:lt1>
      <a:dk2>
        <a:srgbClr val="FFFFFF"/>
      </a:dk2>
      <a:lt2>
        <a:srgbClr val="7E899C"/>
      </a:lt2>
      <a:accent1>
        <a:srgbClr val="2B2D42"/>
      </a:accent1>
      <a:accent2>
        <a:srgbClr val="EDF2F4"/>
      </a:accent2>
      <a:accent3>
        <a:srgbClr val="E06666"/>
      </a:accent3>
      <a:accent4>
        <a:srgbClr val="2B2D42"/>
      </a:accent4>
      <a:accent5>
        <a:srgbClr val="E06666"/>
      </a:accent5>
      <a:accent6>
        <a:srgbClr val="7E899C"/>
      </a:accent6>
      <a:hlink>
        <a:srgbClr val="2B2D4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1547</Words>
  <Application>Microsoft Macintosh PowerPoint</Application>
  <PresentationFormat>Pokaz na ekranie (16:9)</PresentationFormat>
  <Paragraphs>96</Paragraphs>
  <Slides>23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Oswald</vt:lpstr>
      <vt:lpstr>Montserrat</vt:lpstr>
      <vt:lpstr>Calibri</vt:lpstr>
      <vt:lpstr>Open Sans</vt:lpstr>
      <vt:lpstr>International politics thesis by Slidesgo</vt:lpstr>
      <vt:lpstr>System Emerytalny w Polsce</vt:lpstr>
      <vt:lpstr>Ubezpieczenia społeczne </vt:lpstr>
      <vt:lpstr>Co to jest emerytura?</vt:lpstr>
      <vt:lpstr>Historia Emerytur</vt:lpstr>
      <vt:lpstr>Prezentacja programu PowerPoint</vt:lpstr>
      <vt:lpstr>Emerytury w okresie PRL</vt:lpstr>
      <vt:lpstr>Rolnicy - emerytura</vt:lpstr>
      <vt:lpstr>Inne reformy  </vt:lpstr>
      <vt:lpstr>Reforma emerytalna - założenia i stan obecny w przededniu pierwszych wypłat w nowym systemie.  Nowy system emerytalny miał być, według koncepcji jego autorów:  -niepodatny na wpływy polityczne -przejrzysty i zrozumiały dla społeczeństwa -sprawiedliwy -w dłuższej perspektywie stabilny finansowo </vt:lpstr>
      <vt:lpstr>Obecny system emerytalny został zarysowany przez reformę emerytalną z roku 1998r. przeprowadzoną przez Jerzego Buzka. Zakłada ona, że emerytury wypłacane będą z trzech źródeł (trzech filarów): z Zakładu Ubezpieczeń Społecznych (ZUS), z Otwartych Funduszy Emerytalnych (OFE) oraz źródła dobrowolnie wybranego np. z Indywidualnych Kont Emerytalnych (IKE) bądź innych prywatnych firm. W tym przypadku sami decydujemy czy chcemy na nich odkładać pieniądze na poczet przyszłej emerytury i ile tych pieniędzy chcemy na to przeznaczyć. Pieniądze na przyszłą emeryturę możemy także powierzać firmom ubezpieczeniowym, które inwestują je w tzw. Ubezpieczeniowe Fundusze Kapitałowe.  </vt:lpstr>
      <vt:lpstr>Reforma z 2012 roku jest uważana za nieco kontrowersyjną. Podniosła wiek emerytalny. Zgodnie z nią zarówno mężczyźni jak i kobiety będą przechodzić na emeryturę dopiero w wieku 67 lat (wcześniej wiek emerytalny wynosił 65 dla mężczyzn i 60 dla kobiet). </vt:lpstr>
      <vt:lpstr>Ustawa ta przewidywała, że zarówno obecni jak i przyszli członkowie OFE będą mogli decydować, czy nadal chcą przekazywać częściowo składki do OFE, czy też całość do ZUS. W przypadku braku decyzji całość składek będzie przekazywana do ZUS.    </vt:lpstr>
      <vt:lpstr>Ustawa z maja 2019 roku </vt:lpstr>
      <vt:lpstr>PPK</vt:lpstr>
      <vt:lpstr>Założenia PPK</vt:lpstr>
      <vt:lpstr>Przyszła emerytura obywatelska</vt:lpstr>
      <vt:lpstr>Podział za i przeciw</vt:lpstr>
      <vt:lpstr>Wnioski</vt:lpstr>
      <vt:lpstr>Wnioski</vt:lpstr>
      <vt:lpstr>Wnioski</vt:lpstr>
      <vt:lpstr>Wnioski</vt:lpstr>
      <vt:lpstr>Bibliografia </vt:lpstr>
      <vt:lpstr>Dziękujemy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Emerytalny w Polsce</dc:title>
  <dc:creator>Maria</dc:creator>
  <cp:lastModifiedBy>Beata</cp:lastModifiedBy>
  <cp:revision>24</cp:revision>
  <dcterms:modified xsi:type="dcterms:W3CDTF">2021-04-26T14:36:37Z</dcterms:modified>
</cp:coreProperties>
</file>