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8" r:id="rId3"/>
    <p:sldId id="272" r:id="rId4"/>
    <p:sldId id="258" r:id="rId5"/>
    <p:sldId id="274" r:id="rId6"/>
    <p:sldId id="273" r:id="rId7"/>
    <p:sldId id="256" r:id="rId8"/>
    <p:sldId id="275" r:id="rId9"/>
    <p:sldId id="276" r:id="rId10"/>
    <p:sldId id="280" r:id="rId11"/>
    <p:sldId id="281" r:id="rId12"/>
    <p:sldId id="287" r:id="rId13"/>
    <p:sldId id="282" r:id="rId14"/>
    <p:sldId id="288" r:id="rId15"/>
    <p:sldId id="283" r:id="rId16"/>
    <p:sldId id="285" r:id="rId17"/>
    <p:sldId id="284" r:id="rId18"/>
    <p:sldId id="286" r:id="rId19"/>
    <p:sldId id="289" r:id="rId20"/>
    <p:sldId id="290" r:id="rId21"/>
    <p:sldId id="277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D553-854A-46ED-8150-CC66994131B8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F267-6A6F-44E7-9C34-9106F1097C41}" type="datetimeFigureOut">
              <a:rPr lang="pl-PL" smtClean="0"/>
              <a:pPr/>
              <a:t>2020-12-16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EFCF0-8952-413C-88B3-FE794824197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omagajKoleżank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Jak możesz pomagać innym?</a:t>
            </a:r>
          </a:p>
        </p:txBody>
      </p:sp>
      <p:sp>
        <p:nvSpPr>
          <p:cNvPr id="13" name="Objaśnienie prostokątne 12"/>
          <p:cNvSpPr/>
          <p:nvPr/>
        </p:nvSpPr>
        <p:spPr>
          <a:xfrm>
            <a:off x="5572132" y="357166"/>
            <a:ext cx="2714644" cy="1143008"/>
          </a:xfrm>
          <a:prstGeom prst="wedgeRectCallout">
            <a:avLst>
              <a:gd name="adj1" fmla="val -40853"/>
              <a:gd name="adj2" fmla="val 89670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Pomagaj koleżankom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I kolegom w nauce.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odajDłoń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Jak możesz pomagać innym?</a:t>
            </a:r>
          </a:p>
        </p:txBody>
      </p:sp>
      <p:sp>
        <p:nvSpPr>
          <p:cNvPr id="13" name="Objaśnienie prostokątne 12"/>
          <p:cNvSpPr/>
          <p:nvPr/>
        </p:nvSpPr>
        <p:spPr>
          <a:xfrm>
            <a:off x="5572132" y="357166"/>
            <a:ext cx="2714644" cy="1143008"/>
          </a:xfrm>
          <a:prstGeom prst="wedgeRectCallout">
            <a:avLst>
              <a:gd name="adj1" fmla="val -40853"/>
              <a:gd name="adj2" fmla="val 89670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Podaj pomocną dłoń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potrzebującemu pomocy.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omaganiejestfaj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Dlaczego należy pomagać </a:t>
            </a:r>
          </a:p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drugiemu człowiekowi?</a:t>
            </a:r>
          </a:p>
        </p:txBody>
      </p:sp>
      <p:sp>
        <p:nvSpPr>
          <p:cNvPr id="13" name="Objaśnienie prostokątne 12"/>
          <p:cNvSpPr/>
          <p:nvPr/>
        </p:nvSpPr>
        <p:spPr>
          <a:xfrm>
            <a:off x="357158" y="285728"/>
            <a:ext cx="2714644" cy="1143008"/>
          </a:xfrm>
          <a:prstGeom prst="wedgeRectCallout">
            <a:avLst>
              <a:gd name="adj1" fmla="val 51619"/>
              <a:gd name="adj2" fmla="val 106274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Pomagając czynisz życie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drugiego człowieka łatwiejszym.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8" name="Objaśnienie prostokątne 7"/>
          <p:cNvSpPr/>
          <p:nvPr/>
        </p:nvSpPr>
        <p:spPr>
          <a:xfrm>
            <a:off x="6143636" y="214290"/>
            <a:ext cx="2714644" cy="1143008"/>
          </a:xfrm>
          <a:prstGeom prst="wedgeRectCallout">
            <a:avLst>
              <a:gd name="adj1" fmla="val -40853"/>
              <a:gd name="adj2" fmla="val 89670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Udzielona pomoc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zostanie odwzajemniona.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9" name="Objaśnienie prostokątne 8"/>
          <p:cNvSpPr/>
          <p:nvPr/>
        </p:nvSpPr>
        <p:spPr>
          <a:xfrm>
            <a:off x="3286116" y="714356"/>
            <a:ext cx="2161754" cy="910212"/>
          </a:xfrm>
          <a:prstGeom prst="wedgeRectCallout">
            <a:avLst>
              <a:gd name="adj1" fmla="val 42404"/>
              <a:gd name="adj2" fmla="val 84387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Pomaganie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sprawia radość.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1" name="Objaśnienie prostokątne 10"/>
          <p:cNvSpPr/>
          <p:nvPr/>
        </p:nvSpPr>
        <p:spPr>
          <a:xfrm>
            <a:off x="500034" y="2285992"/>
            <a:ext cx="2161754" cy="910212"/>
          </a:xfrm>
          <a:prstGeom prst="wedgeRectCallout">
            <a:avLst>
              <a:gd name="adj1" fmla="val 53976"/>
              <a:gd name="adj2" fmla="val 91021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Pomaganie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to czyn piękny i szlachetny.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eqeqepque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Jak ważne jest dzielenie się z potrzebującymi?</a:t>
            </a:r>
          </a:p>
        </p:txBody>
      </p:sp>
      <p:sp>
        <p:nvSpPr>
          <p:cNvPr id="8" name="Objaśnienie prostokątne 7"/>
          <p:cNvSpPr/>
          <p:nvPr/>
        </p:nvSpPr>
        <p:spPr>
          <a:xfrm>
            <a:off x="6215074" y="214290"/>
            <a:ext cx="2714644" cy="1143008"/>
          </a:xfrm>
          <a:prstGeom prst="wedgeRectCallout">
            <a:avLst>
              <a:gd name="adj1" fmla="val -40853"/>
              <a:gd name="adj2" fmla="val 89670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Ty dzielisz się z kimś dziś,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ktoś podzieli się z Tobą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jutro.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9" name="Objaśnienie prostokątne 8"/>
          <p:cNvSpPr/>
          <p:nvPr/>
        </p:nvSpPr>
        <p:spPr>
          <a:xfrm>
            <a:off x="6715140" y="3071810"/>
            <a:ext cx="2161754" cy="910212"/>
          </a:xfrm>
          <a:prstGeom prst="wedgeRectCallout">
            <a:avLst>
              <a:gd name="adj1" fmla="val -58156"/>
              <a:gd name="adj2" fmla="val -99474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Dzieląc się z drugim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człowiekiem</a:t>
            </a:r>
            <a:r>
              <a:rPr lang="pl-PL" b="1" dirty="0" smtClean="0">
                <a:solidFill>
                  <a:schemeClr val="bg1"/>
                </a:solidFill>
                <a:sym typeface="Wingdings" pitchFamily="2" charset="2"/>
              </a:rPr>
              <a:t> dajesz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  <a:sym typeface="Wingdings" pitchFamily="2" charset="2"/>
              </a:rPr>
              <a:t>mu cząstkę siebie.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1" name="Objaśnienie prostokątne 10"/>
          <p:cNvSpPr/>
          <p:nvPr/>
        </p:nvSpPr>
        <p:spPr>
          <a:xfrm>
            <a:off x="142844" y="2714620"/>
            <a:ext cx="2161754" cy="1643074"/>
          </a:xfrm>
          <a:prstGeom prst="wedgeRectCallout">
            <a:avLst>
              <a:gd name="adj1" fmla="val 79116"/>
              <a:gd name="adj2" fmla="val -52834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Dzieląc się tym, co masz z drugim człowiekiem,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powodujesz uśmiech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na jego twarzy </a:t>
            </a:r>
            <a:r>
              <a:rPr lang="pl-PL" b="1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Tradycje1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Świąteczne tradycje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Tradycj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Świąteczne tradycje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ęd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Świąteczne tradycje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prezen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Świąteczne tradycje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zielsi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715000"/>
            <a:ext cx="8229600" cy="10001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Czym jest magia świąt Bożego Narodzenia?</a:t>
            </a:r>
          </a:p>
        </p:txBody>
      </p:sp>
      <p:sp>
        <p:nvSpPr>
          <p:cNvPr id="13" name="Objaśnienie prostokątne zaokrąglone 12"/>
          <p:cNvSpPr/>
          <p:nvPr/>
        </p:nvSpPr>
        <p:spPr>
          <a:xfrm>
            <a:off x="2428860" y="142852"/>
            <a:ext cx="6143668" cy="1357322"/>
          </a:xfrm>
          <a:prstGeom prst="wedgeRoundRectCallout">
            <a:avLst>
              <a:gd name="adj1" fmla="val -53382"/>
              <a:gd name="adj2" fmla="val 107621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Magia świąt Bożego Narodzenia to rodzinna i radosna atmosfera, to czas spędzony z najbliższymi, to wspólne śpiewanie kolęd i piosenek świątecznych, to pięknie przystrojona choinka, to wspaniałe prezenty, lecz </a:t>
            </a:r>
            <a:r>
              <a:rPr lang="pl-PL" b="1" dirty="0" smtClean="0"/>
              <a:t>przede wszystkim  to pamięć o drugim człowieku.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CRL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428860" y="285728"/>
            <a:ext cx="6429420" cy="181588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b="1" dirty="0" smtClean="0">
                <a:solidFill>
                  <a:schemeClr val="bg1"/>
                </a:solidFill>
              </a:rPr>
              <a:t>Centrum Rozwoju Lokalnego </a:t>
            </a:r>
            <a:r>
              <a:rPr lang="pl-PL" sz="1600" dirty="0" smtClean="0">
                <a:solidFill>
                  <a:schemeClr val="bg1"/>
                </a:solidFill>
              </a:rPr>
              <a:t>od wielu lat aktywnie wspiera proces edukacji najmłodszych poprzez inicjowanie i wspieranie kreatywnych inicjatyw edukacyjnych.  W grudniu 2018 roku w współpracy z Policją zorganizowana została akcja </a:t>
            </a:r>
            <a:r>
              <a:rPr lang="pl-PL" sz="1600" b="1" dirty="0" smtClean="0">
                <a:solidFill>
                  <a:schemeClr val="bg1"/>
                </a:solidFill>
              </a:rPr>
              <a:t>„Ze </a:t>
            </a:r>
            <a:r>
              <a:rPr lang="pl-PL" sz="1600" b="1" dirty="0" err="1" smtClean="0">
                <a:solidFill>
                  <a:schemeClr val="bg1"/>
                </a:solidFill>
              </a:rPr>
              <a:t>Sznupkiem</a:t>
            </a:r>
            <a:r>
              <a:rPr lang="pl-PL" sz="1600" b="1" dirty="0" smtClean="0">
                <a:solidFill>
                  <a:schemeClr val="bg1"/>
                </a:solidFill>
              </a:rPr>
              <a:t> bezpieczni w drodze”(w trakcie której ustanowiony został rekord Polski w jednoczesnym kolorowaniu w wielu lokalizacjach), </a:t>
            </a:r>
            <a:r>
              <a:rPr lang="pl-PL" sz="1600" dirty="0" smtClean="0">
                <a:solidFill>
                  <a:schemeClr val="bg1"/>
                </a:solidFill>
              </a:rPr>
              <a:t>w kwietniu 2019 roku miała miejsce ogólnopolska akcja </a:t>
            </a:r>
            <a:r>
              <a:rPr lang="pl-PL" sz="1600" b="1" dirty="0" err="1" smtClean="0">
                <a:solidFill>
                  <a:schemeClr val="bg1"/>
                </a:solidFill>
              </a:rPr>
              <a:t>„#Segreguje</a:t>
            </a:r>
            <a:r>
              <a:rPr lang="pl-PL" sz="1600" b="1" dirty="0" smtClean="0">
                <a:solidFill>
                  <a:schemeClr val="bg1"/>
                </a:solidFill>
              </a:rPr>
              <a:t>My”</a:t>
            </a:r>
            <a:r>
              <a:rPr lang="pl-PL" sz="1600" dirty="0" smtClean="0">
                <a:solidFill>
                  <a:schemeClr val="bg1"/>
                </a:solidFill>
              </a:rPr>
              <a:t>,</a:t>
            </a:r>
            <a:r>
              <a:rPr lang="pl-PL" sz="1600" b="1" dirty="0" smtClean="0">
                <a:solidFill>
                  <a:schemeClr val="bg1"/>
                </a:solidFill>
              </a:rPr>
              <a:t> </a:t>
            </a:r>
            <a:r>
              <a:rPr lang="pl-PL" sz="1600" dirty="0" smtClean="0">
                <a:solidFill>
                  <a:schemeClr val="bg1"/>
                </a:solidFill>
              </a:rPr>
              <a:t>zaś w lipcu i sierpniu  akcja  </a:t>
            </a:r>
            <a:r>
              <a:rPr lang="pl-PL" sz="1600" b="1" dirty="0" smtClean="0">
                <a:solidFill>
                  <a:schemeClr val="bg1"/>
                </a:solidFill>
              </a:rPr>
              <a:t>„Bezpieczne wakacje”. </a:t>
            </a:r>
          </a:p>
        </p:txBody>
      </p:sp>
      <p:pic>
        <p:nvPicPr>
          <p:cNvPr id="10" name="Obraz 9" descr="bezpieczne_wakacje_podsumowanie_akcji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85992"/>
            <a:ext cx="3761117" cy="250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DUR-06.12-MDZZWJ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285992"/>
            <a:ext cx="3761117" cy="250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akcji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Obraz 8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500042"/>
            <a:ext cx="2103797" cy="1340322"/>
          </a:xfrm>
          <a:prstGeom prst="rect">
            <a:avLst/>
          </a:prstGeom>
        </p:spPr>
      </p:pic>
      <p:pic>
        <p:nvPicPr>
          <p:cNvPr id="10" name="Obraz 9" descr="logo_Muzeum_Dobranocek_w_Rzeszowi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214290"/>
            <a:ext cx="1193122" cy="1812902"/>
          </a:xfrm>
          <a:prstGeom prst="rect">
            <a:avLst/>
          </a:prstGeom>
        </p:spPr>
      </p:pic>
      <p:pic>
        <p:nvPicPr>
          <p:cNvPr id="11" name="Obraz 10" descr="szczyr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9" y="2467155"/>
            <a:ext cx="1370336" cy="1588754"/>
          </a:xfrm>
          <a:prstGeom prst="rect">
            <a:avLst/>
          </a:prstGeom>
        </p:spPr>
      </p:pic>
      <p:pic>
        <p:nvPicPr>
          <p:cNvPr id="12" name="Obraz 11" descr="isteb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3108" y="2214554"/>
            <a:ext cx="1953883" cy="1953883"/>
          </a:xfrm>
          <a:prstGeom prst="rect">
            <a:avLst/>
          </a:prstGeom>
        </p:spPr>
      </p:pic>
      <p:pic>
        <p:nvPicPr>
          <p:cNvPr id="13" name="Obraz 12" descr="logo_myslenice_PDF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242" y="2643182"/>
            <a:ext cx="1805708" cy="1078322"/>
          </a:xfrm>
          <a:prstGeom prst="rect">
            <a:avLst/>
          </a:prstGeom>
        </p:spPr>
      </p:pic>
      <p:pic>
        <p:nvPicPr>
          <p:cNvPr id="14" name="Obraz 13" descr="logo-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40" y="2285992"/>
            <a:ext cx="1721201" cy="178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urwLiczbach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 akcji „Dzieci uczą rodziców”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428860" y="285728"/>
            <a:ext cx="6429420" cy="1815882"/>
          </a:xfrm>
          <a:prstGeom prst="rect">
            <a:avLst/>
          </a:prstGeom>
          <a:solidFill>
            <a:srgbClr val="CC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 smtClean="0"/>
              <a:t>„Dzieci uczą rodziców” to ogólnopolska akcja edukacyjna zapoczątkowana w roku szkolnym 2019/2020, której cele ogniskują się wokół trzech idei: wsparcia procesu edukacji dzieci w tak ważnych obszarach jak bezpieczeństwo,  wsparcia nauczycieli poprzez dostarczenie darmowych materiałów dydaktycznych, zachęcenia rodziców do wspólnej nauki z dziećmi.  W akcji uczestniczą placówki z całej Polski -  od plaż Bałtyku aż po zimową stolicę Polski </a:t>
            </a:r>
            <a:r>
              <a:rPr lang="pl-PL" sz="1600" dirty="0" smtClean="0"/>
              <a:t>– Zakopane.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naszym Obiektywie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obiektywie CRL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" name="Obraz 9" descr="DUR-06.12-MDZZWJ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52"/>
            <a:ext cx="3237192" cy="2158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 descr="DUR-06.12-MDZZW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142852"/>
            <a:ext cx="3317663" cy="2211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 descr="dur-p8-08.11.2019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2071678"/>
            <a:ext cx="3533058" cy="2355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Wnaszym-Obiektywi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Magiczne słowo „pomagać”</a:t>
            </a:r>
          </a:p>
        </p:txBody>
      </p:sp>
      <p:sp>
        <p:nvSpPr>
          <p:cNvPr id="12" name="Objaśnienie prostokątne 11"/>
          <p:cNvSpPr/>
          <p:nvPr/>
        </p:nvSpPr>
        <p:spPr>
          <a:xfrm>
            <a:off x="142844" y="1571612"/>
            <a:ext cx="2714644" cy="1143008"/>
          </a:xfrm>
          <a:prstGeom prst="wedgeRectCallout">
            <a:avLst>
              <a:gd name="adj1" fmla="val 34141"/>
              <a:gd name="adj2" fmla="val 858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Pomagać to czynić życie drugiego człowieka lepszym, łatwiejszym.</a:t>
            </a:r>
          </a:p>
        </p:txBody>
      </p:sp>
      <p:sp>
        <p:nvSpPr>
          <p:cNvPr id="13" name="Objaśnienie prostokątne 12"/>
          <p:cNvSpPr/>
          <p:nvPr/>
        </p:nvSpPr>
        <p:spPr>
          <a:xfrm>
            <a:off x="6215074" y="2143116"/>
            <a:ext cx="2714644" cy="1143008"/>
          </a:xfrm>
          <a:prstGeom prst="wedgeRectCallout">
            <a:avLst>
              <a:gd name="adj1" fmla="val -40853"/>
              <a:gd name="adj2" fmla="val 89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Pomagać to dzielić się z drugim człowiekiem tym, co posiadamy. </a:t>
            </a:r>
          </a:p>
        </p:txBody>
      </p:sp>
      <p:sp>
        <p:nvSpPr>
          <p:cNvPr id="14" name="Objaśnienie prostokątne 13"/>
          <p:cNvSpPr/>
          <p:nvPr/>
        </p:nvSpPr>
        <p:spPr>
          <a:xfrm>
            <a:off x="5429256" y="571480"/>
            <a:ext cx="2714644" cy="1143008"/>
          </a:xfrm>
          <a:prstGeom prst="wedgeRectCallout">
            <a:avLst>
              <a:gd name="adj1" fmla="val -40853"/>
              <a:gd name="adj2" fmla="val 89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Pomagać to wspierać drugiego człowieka. </a:t>
            </a:r>
          </a:p>
        </p:txBody>
      </p:sp>
      <p:sp>
        <p:nvSpPr>
          <p:cNvPr id="16" name="Objaśnienie prostokątne 15"/>
          <p:cNvSpPr/>
          <p:nvPr/>
        </p:nvSpPr>
        <p:spPr>
          <a:xfrm>
            <a:off x="2357422" y="142852"/>
            <a:ext cx="2714644" cy="1143008"/>
          </a:xfrm>
          <a:prstGeom prst="wedgeRectCallout">
            <a:avLst>
              <a:gd name="adj1" fmla="val -178"/>
              <a:gd name="adj2" fmla="val 979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 smtClean="0">
              <a:solidFill>
                <a:schemeClr val="bg1"/>
              </a:solidFill>
            </a:endParaRP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Pomagać to mieć dobre serduszko!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omagajRodzic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Jak możesz pomagać innym?</a:t>
            </a:r>
          </a:p>
        </p:txBody>
      </p:sp>
      <p:sp>
        <p:nvSpPr>
          <p:cNvPr id="13" name="Objaśnienie prostokątne 12"/>
          <p:cNvSpPr/>
          <p:nvPr/>
        </p:nvSpPr>
        <p:spPr>
          <a:xfrm>
            <a:off x="5929322" y="142852"/>
            <a:ext cx="2714644" cy="1143008"/>
          </a:xfrm>
          <a:prstGeom prst="wedgeRectCallout">
            <a:avLst>
              <a:gd name="adj1" fmla="val -40853"/>
              <a:gd name="adj2" fmla="val 89670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Pomagaj rodzicom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w codziennych obowiązkach.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371</Words>
  <Application>Microsoft Office PowerPoint</Application>
  <PresentationFormat>Pokaz na ekranie (4:3)</PresentationFormat>
  <Paragraphs>49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22" baseType="lpstr">
      <vt:lpstr>Motyw pakietu Office</vt:lpstr>
      <vt:lpstr>1_Motyw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Bartek</dc:creator>
  <cp:lastModifiedBy>Bartek</cp:lastModifiedBy>
  <cp:revision>92</cp:revision>
  <dcterms:created xsi:type="dcterms:W3CDTF">2020-11-05T07:21:22Z</dcterms:created>
  <dcterms:modified xsi:type="dcterms:W3CDTF">2020-12-16T11:06:10Z</dcterms:modified>
</cp:coreProperties>
</file>